
<file path=[Content_Types].xml><?xml version="1.0" encoding="utf-8"?>
<Types xmlns="http://schemas.openxmlformats.org/package/2006/content-types">
  <Default Extension="docx" ContentType="application/vnd.openxmlformats-officedocument.wordprocessingml.document"/>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105"/>
  </p:notesMasterIdLst>
  <p:sldIdLst>
    <p:sldId id="256" r:id="rId2"/>
    <p:sldId id="259" r:id="rId3"/>
    <p:sldId id="260" r:id="rId4"/>
    <p:sldId id="269" r:id="rId5"/>
    <p:sldId id="263" r:id="rId6"/>
    <p:sldId id="264" r:id="rId7"/>
    <p:sldId id="270" r:id="rId8"/>
    <p:sldId id="266" r:id="rId9"/>
    <p:sldId id="267" r:id="rId10"/>
    <p:sldId id="271" r:id="rId11"/>
    <p:sldId id="272" r:id="rId12"/>
    <p:sldId id="262" r:id="rId13"/>
    <p:sldId id="273" r:id="rId14"/>
    <p:sldId id="268" r:id="rId15"/>
    <p:sldId id="261" r:id="rId16"/>
    <p:sldId id="257" r:id="rId17"/>
    <p:sldId id="258" r:id="rId18"/>
    <p:sldId id="277" r:id="rId19"/>
    <p:sldId id="278" r:id="rId20"/>
    <p:sldId id="280" r:id="rId21"/>
    <p:sldId id="281" r:id="rId22"/>
    <p:sldId id="358" r:id="rId23"/>
    <p:sldId id="359" r:id="rId24"/>
    <p:sldId id="360" r:id="rId25"/>
    <p:sldId id="361" r:id="rId26"/>
    <p:sldId id="316" r:id="rId27"/>
    <p:sldId id="317" r:id="rId28"/>
    <p:sldId id="377" r:id="rId29"/>
    <p:sldId id="374" r:id="rId30"/>
    <p:sldId id="375" r:id="rId31"/>
    <p:sldId id="376" r:id="rId32"/>
    <p:sldId id="362" r:id="rId33"/>
    <p:sldId id="283" r:id="rId34"/>
    <p:sldId id="284" r:id="rId35"/>
    <p:sldId id="285" r:id="rId36"/>
    <p:sldId id="363" r:id="rId37"/>
    <p:sldId id="364" r:id="rId38"/>
    <p:sldId id="365" r:id="rId39"/>
    <p:sldId id="366" r:id="rId40"/>
    <p:sldId id="367" r:id="rId41"/>
    <p:sldId id="291" r:id="rId42"/>
    <p:sldId id="292" r:id="rId43"/>
    <p:sldId id="293" r:id="rId44"/>
    <p:sldId id="368" r:id="rId45"/>
    <p:sldId id="369" r:id="rId46"/>
    <p:sldId id="371" r:id="rId47"/>
    <p:sldId id="372" r:id="rId48"/>
    <p:sldId id="370" r:id="rId49"/>
    <p:sldId id="373" r:id="rId50"/>
    <p:sldId id="300" r:id="rId51"/>
    <p:sldId id="301" r:id="rId52"/>
    <p:sldId id="302" r:id="rId53"/>
    <p:sldId id="331" r:id="rId54"/>
    <p:sldId id="332" r:id="rId55"/>
    <p:sldId id="333" r:id="rId56"/>
    <p:sldId id="335" r:id="rId57"/>
    <p:sldId id="336" r:id="rId58"/>
    <p:sldId id="338" r:id="rId59"/>
    <p:sldId id="339" r:id="rId60"/>
    <p:sldId id="343" r:id="rId61"/>
    <p:sldId id="344" r:id="rId62"/>
    <p:sldId id="345" r:id="rId63"/>
    <p:sldId id="346" r:id="rId64"/>
    <p:sldId id="348" r:id="rId65"/>
    <p:sldId id="329" r:id="rId66"/>
    <p:sldId id="330" r:id="rId67"/>
    <p:sldId id="304" r:id="rId68"/>
    <p:sldId id="307" r:id="rId69"/>
    <p:sldId id="303" r:id="rId70"/>
    <p:sldId id="378" r:id="rId71"/>
    <p:sldId id="322" r:id="rId72"/>
    <p:sldId id="323" r:id="rId73"/>
    <p:sldId id="324" r:id="rId74"/>
    <p:sldId id="325" r:id="rId75"/>
    <p:sldId id="326" r:id="rId76"/>
    <p:sldId id="327" r:id="rId77"/>
    <p:sldId id="328" r:id="rId78"/>
    <p:sldId id="379" r:id="rId79"/>
    <p:sldId id="334" r:id="rId80"/>
    <p:sldId id="337" r:id="rId81"/>
    <p:sldId id="340" r:id="rId82"/>
    <p:sldId id="341" r:id="rId83"/>
    <p:sldId id="342" r:id="rId84"/>
    <p:sldId id="347" r:id="rId85"/>
    <p:sldId id="349" r:id="rId86"/>
    <p:sldId id="350" r:id="rId87"/>
    <p:sldId id="351" r:id="rId88"/>
    <p:sldId id="352" r:id="rId89"/>
    <p:sldId id="353" r:id="rId90"/>
    <p:sldId id="354" r:id="rId91"/>
    <p:sldId id="355" r:id="rId92"/>
    <p:sldId id="356" r:id="rId93"/>
    <p:sldId id="305" r:id="rId94"/>
    <p:sldId id="306" r:id="rId95"/>
    <p:sldId id="308" r:id="rId96"/>
    <p:sldId id="309" r:id="rId97"/>
    <p:sldId id="310" r:id="rId98"/>
    <p:sldId id="311" r:id="rId99"/>
    <p:sldId id="312" r:id="rId100"/>
    <p:sldId id="313" r:id="rId101"/>
    <p:sldId id="314" r:id="rId102"/>
    <p:sldId id="315" r:id="rId103"/>
    <p:sldId id="357" r:id="rId10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3447" autoAdjust="0"/>
  </p:normalViewPr>
  <p:slideViewPr>
    <p:cSldViewPr>
      <p:cViewPr varScale="1">
        <p:scale>
          <a:sx n="56" d="100"/>
          <a:sy n="56" d="100"/>
        </p:scale>
        <p:origin x="1508" y="44"/>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17508"/>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07" Type="http://schemas.openxmlformats.org/officeDocument/2006/relationships/viewProps" Target="viewProps.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tableStyles" Target="tableStyle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0D0954B-A70E-4A13-9840-48C99C717ADE}"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C5AFB8C7-B748-4343-BE10-85BC31FC7E55}">
      <dgm:prSet custT="1"/>
      <dgm:spPr/>
      <dgm:t>
        <a:bodyPr/>
        <a:lstStyle/>
        <a:p>
          <a:r>
            <a:rPr lang="en-IN" sz="2000" dirty="0"/>
            <a:t>Computer assisted training</a:t>
          </a:r>
          <a:endParaRPr lang="en-US" sz="2000" dirty="0"/>
        </a:p>
      </dgm:t>
    </dgm:pt>
    <dgm:pt modelId="{2129CEAF-5110-4F4B-9064-F81F12799315}" type="parTrans" cxnId="{3AAA2957-3753-4AE9-837A-B40C1D61B3DE}">
      <dgm:prSet/>
      <dgm:spPr/>
      <dgm:t>
        <a:bodyPr/>
        <a:lstStyle/>
        <a:p>
          <a:endParaRPr lang="en-US"/>
        </a:p>
      </dgm:t>
    </dgm:pt>
    <dgm:pt modelId="{15EF9788-77B7-408B-9F0E-94ADFDB710B7}" type="sibTrans" cxnId="{3AAA2957-3753-4AE9-837A-B40C1D61B3DE}">
      <dgm:prSet/>
      <dgm:spPr/>
      <dgm:t>
        <a:bodyPr/>
        <a:lstStyle/>
        <a:p>
          <a:endParaRPr lang="en-US"/>
        </a:p>
      </dgm:t>
    </dgm:pt>
    <dgm:pt modelId="{C6C4C956-8578-4767-9976-D3A58A862F8B}">
      <dgm:prSet custT="1"/>
      <dgm:spPr/>
      <dgm:t>
        <a:bodyPr/>
        <a:lstStyle/>
        <a:p>
          <a:r>
            <a:rPr lang="en-IN" sz="2000" dirty="0"/>
            <a:t>Computer based training</a:t>
          </a:r>
          <a:endParaRPr lang="en-US" sz="2000" dirty="0"/>
        </a:p>
      </dgm:t>
    </dgm:pt>
    <dgm:pt modelId="{679330DF-124F-4445-99CC-49C8F2A3C73E}" type="parTrans" cxnId="{494B8C1E-0C3F-4DBB-8DF2-04368BD45910}">
      <dgm:prSet/>
      <dgm:spPr/>
      <dgm:t>
        <a:bodyPr/>
        <a:lstStyle/>
        <a:p>
          <a:endParaRPr lang="en-US"/>
        </a:p>
      </dgm:t>
    </dgm:pt>
    <dgm:pt modelId="{10BF790F-06D0-4F55-92D2-FF68FF7E770B}" type="sibTrans" cxnId="{494B8C1E-0C3F-4DBB-8DF2-04368BD45910}">
      <dgm:prSet/>
      <dgm:spPr/>
      <dgm:t>
        <a:bodyPr/>
        <a:lstStyle/>
        <a:p>
          <a:endParaRPr lang="en-US"/>
        </a:p>
      </dgm:t>
    </dgm:pt>
    <dgm:pt modelId="{29EAB54C-7D30-49B3-BFAD-38D1C1B31115}">
      <dgm:prSet custT="1"/>
      <dgm:spPr/>
      <dgm:t>
        <a:bodyPr/>
        <a:lstStyle/>
        <a:p>
          <a:r>
            <a:rPr lang="en-IN" sz="2000" dirty="0"/>
            <a:t>Active Learning</a:t>
          </a:r>
          <a:endParaRPr lang="en-US" sz="2000" dirty="0"/>
        </a:p>
      </dgm:t>
    </dgm:pt>
    <dgm:pt modelId="{209C9113-CFE2-4042-9078-3C6D55D267A9}" type="parTrans" cxnId="{E3B62437-B408-45B0-9259-B03DB4A11282}">
      <dgm:prSet/>
      <dgm:spPr/>
      <dgm:t>
        <a:bodyPr/>
        <a:lstStyle/>
        <a:p>
          <a:endParaRPr lang="en-US"/>
        </a:p>
      </dgm:t>
    </dgm:pt>
    <dgm:pt modelId="{CB73D133-C3F6-4E4E-9C5E-994351ABD459}" type="sibTrans" cxnId="{E3B62437-B408-45B0-9259-B03DB4A11282}">
      <dgm:prSet/>
      <dgm:spPr/>
      <dgm:t>
        <a:bodyPr/>
        <a:lstStyle/>
        <a:p>
          <a:endParaRPr lang="en-US"/>
        </a:p>
      </dgm:t>
    </dgm:pt>
    <dgm:pt modelId="{14F0C21E-94BB-456A-B684-8456C347DDDE}">
      <dgm:prSet custT="1"/>
      <dgm:spPr/>
      <dgm:t>
        <a:bodyPr/>
        <a:lstStyle/>
        <a:p>
          <a:r>
            <a:rPr lang="en-IN" sz="2000" dirty="0"/>
            <a:t>Roles as a Trainer</a:t>
          </a:r>
          <a:endParaRPr lang="en-US" sz="2000" dirty="0"/>
        </a:p>
      </dgm:t>
    </dgm:pt>
    <dgm:pt modelId="{B92A7EFA-4026-4B49-8430-FCAF2C2ABCA5}" type="parTrans" cxnId="{408F74CD-83FA-4C27-A48F-A5952B9F2E47}">
      <dgm:prSet/>
      <dgm:spPr/>
      <dgm:t>
        <a:bodyPr/>
        <a:lstStyle/>
        <a:p>
          <a:endParaRPr lang="en-US"/>
        </a:p>
      </dgm:t>
    </dgm:pt>
    <dgm:pt modelId="{4DF02D2B-89F2-4719-9CF4-BE27AD0B78E8}" type="sibTrans" cxnId="{408F74CD-83FA-4C27-A48F-A5952B9F2E47}">
      <dgm:prSet/>
      <dgm:spPr/>
      <dgm:t>
        <a:bodyPr/>
        <a:lstStyle/>
        <a:p>
          <a:endParaRPr lang="en-US"/>
        </a:p>
      </dgm:t>
    </dgm:pt>
    <dgm:pt modelId="{103274DD-C20F-4BEC-83AA-AB9CD764A8DF}">
      <dgm:prSet custT="1"/>
      <dgm:spPr/>
      <dgm:t>
        <a:bodyPr/>
        <a:lstStyle/>
        <a:p>
          <a:r>
            <a:rPr lang="en-IN" sz="2000" dirty="0"/>
            <a:t>Influence of e-Learning</a:t>
          </a:r>
          <a:endParaRPr lang="en-US" sz="2000" dirty="0"/>
        </a:p>
      </dgm:t>
    </dgm:pt>
    <dgm:pt modelId="{9ECC8556-0EE1-4626-BE19-3DE6517A55DF}" type="parTrans" cxnId="{A1E1D9ED-7E3C-4815-88F6-315FDAF01D9A}">
      <dgm:prSet/>
      <dgm:spPr/>
      <dgm:t>
        <a:bodyPr/>
        <a:lstStyle/>
        <a:p>
          <a:endParaRPr lang="en-US"/>
        </a:p>
      </dgm:t>
    </dgm:pt>
    <dgm:pt modelId="{390D07C2-589F-4FD5-B540-F37F4E915181}" type="sibTrans" cxnId="{A1E1D9ED-7E3C-4815-88F6-315FDAF01D9A}">
      <dgm:prSet/>
      <dgm:spPr/>
      <dgm:t>
        <a:bodyPr/>
        <a:lstStyle/>
        <a:p>
          <a:endParaRPr lang="en-US"/>
        </a:p>
      </dgm:t>
    </dgm:pt>
    <dgm:pt modelId="{F165C5D1-E8D3-4FAE-A6F6-BF46013276B3}">
      <dgm:prSet custT="1"/>
      <dgm:spPr/>
      <dgm:t>
        <a:bodyPr/>
        <a:lstStyle/>
        <a:p>
          <a:r>
            <a:rPr lang="en-IN" sz="2000" dirty="0"/>
            <a:t>Adaptive Learning</a:t>
          </a:r>
          <a:endParaRPr lang="en-US" sz="2000" dirty="0"/>
        </a:p>
      </dgm:t>
    </dgm:pt>
    <dgm:pt modelId="{D1DE056F-359F-4851-8905-19C6572E2B5E}" type="parTrans" cxnId="{19EB7D86-DF52-4A67-BA54-52E3EE171821}">
      <dgm:prSet/>
      <dgm:spPr/>
      <dgm:t>
        <a:bodyPr/>
        <a:lstStyle/>
        <a:p>
          <a:endParaRPr lang="en-US"/>
        </a:p>
      </dgm:t>
    </dgm:pt>
    <dgm:pt modelId="{B2129C2C-1350-4FD7-960B-283E9E54EB7D}" type="sibTrans" cxnId="{19EB7D86-DF52-4A67-BA54-52E3EE171821}">
      <dgm:prSet/>
      <dgm:spPr/>
      <dgm:t>
        <a:bodyPr/>
        <a:lstStyle/>
        <a:p>
          <a:endParaRPr lang="en-US"/>
        </a:p>
      </dgm:t>
    </dgm:pt>
    <dgm:pt modelId="{BE87CBB1-CE52-403C-907D-548EAC2AD67E}">
      <dgm:prSet/>
      <dgm:spPr/>
      <dgm:t>
        <a:bodyPr/>
        <a:lstStyle/>
        <a:p>
          <a:r>
            <a:rPr lang="en-IN" dirty="0"/>
            <a:t>Integrating learning and development into organisational strategy</a:t>
          </a:r>
          <a:endParaRPr lang="en-US" dirty="0"/>
        </a:p>
      </dgm:t>
    </dgm:pt>
    <dgm:pt modelId="{8023464B-7BD6-4AA8-9803-1C363219E976}" type="parTrans" cxnId="{3B4D3FE0-7595-4733-A0C6-1FCDF16BD2B0}">
      <dgm:prSet/>
      <dgm:spPr/>
      <dgm:t>
        <a:bodyPr/>
        <a:lstStyle/>
        <a:p>
          <a:endParaRPr lang="en-US"/>
        </a:p>
      </dgm:t>
    </dgm:pt>
    <dgm:pt modelId="{29F1E4A2-8E17-4B12-838B-B0D3A672AF47}" type="sibTrans" cxnId="{3B4D3FE0-7595-4733-A0C6-1FCDF16BD2B0}">
      <dgm:prSet/>
      <dgm:spPr/>
      <dgm:t>
        <a:bodyPr/>
        <a:lstStyle/>
        <a:p>
          <a:endParaRPr lang="en-US"/>
        </a:p>
      </dgm:t>
    </dgm:pt>
    <dgm:pt modelId="{5C7D0DCE-9EB8-421E-BFFC-F22485B1E782}">
      <dgm:prSet custT="1"/>
      <dgm:spPr/>
      <dgm:t>
        <a:bodyPr/>
        <a:lstStyle/>
        <a:p>
          <a:r>
            <a:rPr lang="en-IN" sz="2000" dirty="0"/>
            <a:t>Behavioural Changes</a:t>
          </a:r>
          <a:endParaRPr lang="en-US" sz="2000" dirty="0"/>
        </a:p>
      </dgm:t>
    </dgm:pt>
    <dgm:pt modelId="{23242666-E6DB-4426-9356-1E73ED26616C}" type="parTrans" cxnId="{3B06C110-BFAA-4CA7-963D-9008F89CD970}">
      <dgm:prSet/>
      <dgm:spPr/>
      <dgm:t>
        <a:bodyPr/>
        <a:lstStyle/>
        <a:p>
          <a:endParaRPr lang="en-US"/>
        </a:p>
      </dgm:t>
    </dgm:pt>
    <dgm:pt modelId="{0490D1BD-B8FB-4AD7-B09E-CC323E149D3E}" type="sibTrans" cxnId="{3B06C110-BFAA-4CA7-963D-9008F89CD970}">
      <dgm:prSet/>
      <dgm:spPr/>
      <dgm:t>
        <a:bodyPr/>
        <a:lstStyle/>
        <a:p>
          <a:endParaRPr lang="en-US"/>
        </a:p>
      </dgm:t>
    </dgm:pt>
    <dgm:pt modelId="{9DEFAF16-64E8-42AE-99B8-84D36CE4ACFD}" type="pres">
      <dgm:prSet presAssocID="{E0D0954B-A70E-4A13-9840-48C99C717ADE}" presName="linear" presStyleCnt="0">
        <dgm:presLayoutVars>
          <dgm:animLvl val="lvl"/>
          <dgm:resizeHandles val="exact"/>
        </dgm:presLayoutVars>
      </dgm:prSet>
      <dgm:spPr/>
    </dgm:pt>
    <dgm:pt modelId="{2EB0BC6F-97A1-48DC-B1AB-CB1521D8834E}" type="pres">
      <dgm:prSet presAssocID="{C5AFB8C7-B748-4343-BE10-85BC31FC7E55}" presName="parentText" presStyleLbl="node1" presStyleIdx="0" presStyleCnt="8" custScaleY="151948">
        <dgm:presLayoutVars>
          <dgm:chMax val="0"/>
          <dgm:bulletEnabled val="1"/>
        </dgm:presLayoutVars>
      </dgm:prSet>
      <dgm:spPr/>
    </dgm:pt>
    <dgm:pt modelId="{5CE79177-E06B-47B2-A634-ED73813B65DA}" type="pres">
      <dgm:prSet presAssocID="{15EF9788-77B7-408B-9F0E-94ADFDB710B7}" presName="spacer" presStyleCnt="0"/>
      <dgm:spPr/>
    </dgm:pt>
    <dgm:pt modelId="{A73A670B-62BB-4D90-902F-8157341A15D8}" type="pres">
      <dgm:prSet presAssocID="{C6C4C956-8578-4767-9976-D3A58A862F8B}" presName="parentText" presStyleLbl="node1" presStyleIdx="1" presStyleCnt="8" custScaleY="139053">
        <dgm:presLayoutVars>
          <dgm:chMax val="0"/>
          <dgm:bulletEnabled val="1"/>
        </dgm:presLayoutVars>
      </dgm:prSet>
      <dgm:spPr/>
    </dgm:pt>
    <dgm:pt modelId="{8DDD248F-4459-48DC-A6E0-1EBE0E78BE59}" type="pres">
      <dgm:prSet presAssocID="{10BF790F-06D0-4F55-92D2-FF68FF7E770B}" presName="spacer" presStyleCnt="0"/>
      <dgm:spPr/>
    </dgm:pt>
    <dgm:pt modelId="{8CAF0B74-3C9C-44F4-8A70-813427359169}" type="pres">
      <dgm:prSet presAssocID="{29EAB54C-7D30-49B3-BFAD-38D1C1B31115}" presName="parentText" presStyleLbl="node1" presStyleIdx="2" presStyleCnt="8" custScaleY="149445">
        <dgm:presLayoutVars>
          <dgm:chMax val="0"/>
          <dgm:bulletEnabled val="1"/>
        </dgm:presLayoutVars>
      </dgm:prSet>
      <dgm:spPr/>
    </dgm:pt>
    <dgm:pt modelId="{98918B5E-F14C-425D-AB4E-9B643C31D334}" type="pres">
      <dgm:prSet presAssocID="{CB73D133-C3F6-4E4E-9C5E-994351ABD459}" presName="spacer" presStyleCnt="0"/>
      <dgm:spPr/>
    </dgm:pt>
    <dgm:pt modelId="{1903C420-1EF7-4EF1-BF76-AB04D981F284}" type="pres">
      <dgm:prSet presAssocID="{14F0C21E-94BB-456A-B684-8456C347DDDE}" presName="parentText" presStyleLbl="node1" presStyleIdx="3" presStyleCnt="8" custScaleY="134047" custLinFactNeighborY="-16101">
        <dgm:presLayoutVars>
          <dgm:chMax val="0"/>
          <dgm:bulletEnabled val="1"/>
        </dgm:presLayoutVars>
      </dgm:prSet>
      <dgm:spPr/>
    </dgm:pt>
    <dgm:pt modelId="{C21CC2AB-46AF-4961-A851-70F4223D8E36}" type="pres">
      <dgm:prSet presAssocID="{4DF02D2B-89F2-4719-9CF4-BE27AD0B78E8}" presName="spacer" presStyleCnt="0"/>
      <dgm:spPr/>
    </dgm:pt>
    <dgm:pt modelId="{5103DD18-3555-45E4-B34C-277A527CA137}" type="pres">
      <dgm:prSet presAssocID="{103274DD-C20F-4BEC-83AA-AB9CD764A8DF}" presName="parentText" presStyleLbl="node1" presStyleIdx="4" presStyleCnt="8" custScaleY="139433">
        <dgm:presLayoutVars>
          <dgm:chMax val="0"/>
          <dgm:bulletEnabled val="1"/>
        </dgm:presLayoutVars>
      </dgm:prSet>
      <dgm:spPr/>
    </dgm:pt>
    <dgm:pt modelId="{C1FD6D95-99F3-4F4A-8989-19E90DBA875C}" type="pres">
      <dgm:prSet presAssocID="{390D07C2-589F-4FD5-B540-F37F4E915181}" presName="spacer" presStyleCnt="0"/>
      <dgm:spPr/>
    </dgm:pt>
    <dgm:pt modelId="{54D4E2D8-3754-4CA2-BD6F-623F68BEFEDF}" type="pres">
      <dgm:prSet presAssocID="{F165C5D1-E8D3-4FAE-A6F6-BF46013276B3}" presName="parentText" presStyleLbl="node1" presStyleIdx="5" presStyleCnt="8" custScaleY="147943">
        <dgm:presLayoutVars>
          <dgm:chMax val="0"/>
          <dgm:bulletEnabled val="1"/>
        </dgm:presLayoutVars>
      </dgm:prSet>
      <dgm:spPr/>
    </dgm:pt>
    <dgm:pt modelId="{7C381E1F-24D2-4862-9CA6-D865C3535BD7}" type="pres">
      <dgm:prSet presAssocID="{B2129C2C-1350-4FD7-960B-283E9E54EB7D}" presName="spacer" presStyleCnt="0"/>
      <dgm:spPr/>
    </dgm:pt>
    <dgm:pt modelId="{6CD04030-22A9-4674-9C5E-33F3D86BCAD2}" type="pres">
      <dgm:prSet presAssocID="{BE87CBB1-CE52-403C-907D-548EAC2AD67E}" presName="parentText" presStyleLbl="node1" presStyleIdx="6" presStyleCnt="8" custScaleY="131043">
        <dgm:presLayoutVars>
          <dgm:chMax val="0"/>
          <dgm:bulletEnabled val="1"/>
        </dgm:presLayoutVars>
      </dgm:prSet>
      <dgm:spPr/>
    </dgm:pt>
    <dgm:pt modelId="{FC734B3E-646C-4CCE-9DCA-B919A5CEB171}" type="pres">
      <dgm:prSet presAssocID="{29F1E4A2-8E17-4B12-838B-B0D3A672AF47}" presName="spacer" presStyleCnt="0"/>
      <dgm:spPr/>
    </dgm:pt>
    <dgm:pt modelId="{8CABE740-CC7A-427A-A081-E2969F5EC1A0}" type="pres">
      <dgm:prSet presAssocID="{5C7D0DCE-9EB8-421E-BFFC-F22485B1E782}" presName="parentText" presStyleLbl="node1" presStyleIdx="7" presStyleCnt="8" custScaleY="169225">
        <dgm:presLayoutVars>
          <dgm:chMax val="0"/>
          <dgm:bulletEnabled val="1"/>
        </dgm:presLayoutVars>
      </dgm:prSet>
      <dgm:spPr/>
    </dgm:pt>
  </dgm:ptLst>
  <dgm:cxnLst>
    <dgm:cxn modelId="{3B06C110-BFAA-4CA7-963D-9008F89CD970}" srcId="{E0D0954B-A70E-4A13-9840-48C99C717ADE}" destId="{5C7D0DCE-9EB8-421E-BFFC-F22485B1E782}" srcOrd="7" destOrd="0" parTransId="{23242666-E6DB-4426-9356-1E73ED26616C}" sibTransId="{0490D1BD-B8FB-4AD7-B09E-CC323E149D3E}"/>
    <dgm:cxn modelId="{494B8C1E-0C3F-4DBB-8DF2-04368BD45910}" srcId="{E0D0954B-A70E-4A13-9840-48C99C717ADE}" destId="{C6C4C956-8578-4767-9976-D3A58A862F8B}" srcOrd="1" destOrd="0" parTransId="{679330DF-124F-4445-99CC-49C8F2A3C73E}" sibTransId="{10BF790F-06D0-4F55-92D2-FF68FF7E770B}"/>
    <dgm:cxn modelId="{0E1E0233-5304-405F-B9C5-94CFD4E4EBC7}" type="presOf" srcId="{5C7D0DCE-9EB8-421E-BFFC-F22485B1E782}" destId="{8CABE740-CC7A-427A-A081-E2969F5EC1A0}" srcOrd="0" destOrd="0" presId="urn:microsoft.com/office/officeart/2005/8/layout/vList2"/>
    <dgm:cxn modelId="{E3B62437-B408-45B0-9259-B03DB4A11282}" srcId="{E0D0954B-A70E-4A13-9840-48C99C717ADE}" destId="{29EAB54C-7D30-49B3-BFAD-38D1C1B31115}" srcOrd="2" destOrd="0" parTransId="{209C9113-CFE2-4042-9078-3C6D55D267A9}" sibTransId="{CB73D133-C3F6-4E4E-9C5E-994351ABD459}"/>
    <dgm:cxn modelId="{62775E3D-3420-4F3E-9689-93236790B0CA}" type="presOf" srcId="{E0D0954B-A70E-4A13-9840-48C99C717ADE}" destId="{9DEFAF16-64E8-42AE-99B8-84D36CE4ACFD}" srcOrd="0" destOrd="0" presId="urn:microsoft.com/office/officeart/2005/8/layout/vList2"/>
    <dgm:cxn modelId="{E673A13D-2B5E-400C-A503-8CE43A2FA204}" type="presOf" srcId="{C5AFB8C7-B748-4343-BE10-85BC31FC7E55}" destId="{2EB0BC6F-97A1-48DC-B1AB-CB1521D8834E}" srcOrd="0" destOrd="0" presId="urn:microsoft.com/office/officeart/2005/8/layout/vList2"/>
    <dgm:cxn modelId="{D38A5267-5218-4614-873C-5FA4C6AA4946}" type="presOf" srcId="{14F0C21E-94BB-456A-B684-8456C347DDDE}" destId="{1903C420-1EF7-4EF1-BF76-AB04D981F284}" srcOrd="0" destOrd="0" presId="urn:microsoft.com/office/officeart/2005/8/layout/vList2"/>
    <dgm:cxn modelId="{33E0DD4D-346F-4960-A5E2-02AA8725C110}" type="presOf" srcId="{F165C5D1-E8D3-4FAE-A6F6-BF46013276B3}" destId="{54D4E2D8-3754-4CA2-BD6F-623F68BEFEDF}" srcOrd="0" destOrd="0" presId="urn:microsoft.com/office/officeart/2005/8/layout/vList2"/>
    <dgm:cxn modelId="{3AAA2957-3753-4AE9-837A-B40C1D61B3DE}" srcId="{E0D0954B-A70E-4A13-9840-48C99C717ADE}" destId="{C5AFB8C7-B748-4343-BE10-85BC31FC7E55}" srcOrd="0" destOrd="0" parTransId="{2129CEAF-5110-4F4B-9064-F81F12799315}" sibTransId="{15EF9788-77B7-408B-9F0E-94ADFDB710B7}"/>
    <dgm:cxn modelId="{E38BE07E-2C5A-46FC-BF8B-4413A6272B80}" type="presOf" srcId="{29EAB54C-7D30-49B3-BFAD-38D1C1B31115}" destId="{8CAF0B74-3C9C-44F4-8A70-813427359169}" srcOrd="0" destOrd="0" presId="urn:microsoft.com/office/officeart/2005/8/layout/vList2"/>
    <dgm:cxn modelId="{19EB7D86-DF52-4A67-BA54-52E3EE171821}" srcId="{E0D0954B-A70E-4A13-9840-48C99C717ADE}" destId="{F165C5D1-E8D3-4FAE-A6F6-BF46013276B3}" srcOrd="5" destOrd="0" parTransId="{D1DE056F-359F-4851-8905-19C6572E2B5E}" sibTransId="{B2129C2C-1350-4FD7-960B-283E9E54EB7D}"/>
    <dgm:cxn modelId="{D7A8EAB3-0286-42B9-894A-BCDC893968EE}" type="presOf" srcId="{C6C4C956-8578-4767-9976-D3A58A862F8B}" destId="{A73A670B-62BB-4D90-902F-8157341A15D8}" srcOrd="0" destOrd="0" presId="urn:microsoft.com/office/officeart/2005/8/layout/vList2"/>
    <dgm:cxn modelId="{8EE7EFB4-A154-4DC6-B56D-572847DE5107}" type="presOf" srcId="{BE87CBB1-CE52-403C-907D-548EAC2AD67E}" destId="{6CD04030-22A9-4674-9C5E-33F3D86BCAD2}" srcOrd="0" destOrd="0" presId="urn:microsoft.com/office/officeart/2005/8/layout/vList2"/>
    <dgm:cxn modelId="{E5543EBC-3088-4523-A1A6-868F24EEF67A}" type="presOf" srcId="{103274DD-C20F-4BEC-83AA-AB9CD764A8DF}" destId="{5103DD18-3555-45E4-B34C-277A527CA137}" srcOrd="0" destOrd="0" presId="urn:microsoft.com/office/officeart/2005/8/layout/vList2"/>
    <dgm:cxn modelId="{408F74CD-83FA-4C27-A48F-A5952B9F2E47}" srcId="{E0D0954B-A70E-4A13-9840-48C99C717ADE}" destId="{14F0C21E-94BB-456A-B684-8456C347DDDE}" srcOrd="3" destOrd="0" parTransId="{B92A7EFA-4026-4B49-8430-FCAF2C2ABCA5}" sibTransId="{4DF02D2B-89F2-4719-9CF4-BE27AD0B78E8}"/>
    <dgm:cxn modelId="{3B4D3FE0-7595-4733-A0C6-1FCDF16BD2B0}" srcId="{E0D0954B-A70E-4A13-9840-48C99C717ADE}" destId="{BE87CBB1-CE52-403C-907D-548EAC2AD67E}" srcOrd="6" destOrd="0" parTransId="{8023464B-7BD6-4AA8-9803-1C363219E976}" sibTransId="{29F1E4A2-8E17-4B12-838B-B0D3A672AF47}"/>
    <dgm:cxn modelId="{A1E1D9ED-7E3C-4815-88F6-315FDAF01D9A}" srcId="{E0D0954B-A70E-4A13-9840-48C99C717ADE}" destId="{103274DD-C20F-4BEC-83AA-AB9CD764A8DF}" srcOrd="4" destOrd="0" parTransId="{9ECC8556-0EE1-4626-BE19-3DE6517A55DF}" sibTransId="{390D07C2-589F-4FD5-B540-F37F4E915181}"/>
    <dgm:cxn modelId="{FE5955E6-943A-4DDB-A1EE-942982F94B33}" type="presParOf" srcId="{9DEFAF16-64E8-42AE-99B8-84D36CE4ACFD}" destId="{2EB0BC6F-97A1-48DC-B1AB-CB1521D8834E}" srcOrd="0" destOrd="0" presId="urn:microsoft.com/office/officeart/2005/8/layout/vList2"/>
    <dgm:cxn modelId="{4C44A301-A9E9-4CDA-9F5D-9B1E248D9CF1}" type="presParOf" srcId="{9DEFAF16-64E8-42AE-99B8-84D36CE4ACFD}" destId="{5CE79177-E06B-47B2-A634-ED73813B65DA}" srcOrd="1" destOrd="0" presId="urn:microsoft.com/office/officeart/2005/8/layout/vList2"/>
    <dgm:cxn modelId="{81B97943-57F0-4EB7-8738-C2CCE6F836B9}" type="presParOf" srcId="{9DEFAF16-64E8-42AE-99B8-84D36CE4ACFD}" destId="{A73A670B-62BB-4D90-902F-8157341A15D8}" srcOrd="2" destOrd="0" presId="urn:microsoft.com/office/officeart/2005/8/layout/vList2"/>
    <dgm:cxn modelId="{A2F57BE7-15EF-45B6-B91C-2B7F8ED057BB}" type="presParOf" srcId="{9DEFAF16-64E8-42AE-99B8-84D36CE4ACFD}" destId="{8DDD248F-4459-48DC-A6E0-1EBE0E78BE59}" srcOrd="3" destOrd="0" presId="urn:microsoft.com/office/officeart/2005/8/layout/vList2"/>
    <dgm:cxn modelId="{A71FBD2C-4631-47DA-B5D5-6460D9BD46C2}" type="presParOf" srcId="{9DEFAF16-64E8-42AE-99B8-84D36CE4ACFD}" destId="{8CAF0B74-3C9C-44F4-8A70-813427359169}" srcOrd="4" destOrd="0" presId="urn:microsoft.com/office/officeart/2005/8/layout/vList2"/>
    <dgm:cxn modelId="{6C7FB87B-86DF-45D3-9035-B84D936FE89F}" type="presParOf" srcId="{9DEFAF16-64E8-42AE-99B8-84D36CE4ACFD}" destId="{98918B5E-F14C-425D-AB4E-9B643C31D334}" srcOrd="5" destOrd="0" presId="urn:microsoft.com/office/officeart/2005/8/layout/vList2"/>
    <dgm:cxn modelId="{6C645E7F-9DBA-49FE-B971-5C8ADD227BB7}" type="presParOf" srcId="{9DEFAF16-64E8-42AE-99B8-84D36CE4ACFD}" destId="{1903C420-1EF7-4EF1-BF76-AB04D981F284}" srcOrd="6" destOrd="0" presId="urn:microsoft.com/office/officeart/2005/8/layout/vList2"/>
    <dgm:cxn modelId="{72783CED-A065-49DF-993A-C41A26857A6D}" type="presParOf" srcId="{9DEFAF16-64E8-42AE-99B8-84D36CE4ACFD}" destId="{C21CC2AB-46AF-4961-A851-70F4223D8E36}" srcOrd="7" destOrd="0" presId="urn:microsoft.com/office/officeart/2005/8/layout/vList2"/>
    <dgm:cxn modelId="{9ABB2D9A-197C-4972-A928-6A6F12F4E79B}" type="presParOf" srcId="{9DEFAF16-64E8-42AE-99B8-84D36CE4ACFD}" destId="{5103DD18-3555-45E4-B34C-277A527CA137}" srcOrd="8" destOrd="0" presId="urn:microsoft.com/office/officeart/2005/8/layout/vList2"/>
    <dgm:cxn modelId="{A469AEF5-DCFF-4A93-BE3E-6BA8BB1AD279}" type="presParOf" srcId="{9DEFAF16-64E8-42AE-99B8-84D36CE4ACFD}" destId="{C1FD6D95-99F3-4F4A-8989-19E90DBA875C}" srcOrd="9" destOrd="0" presId="urn:microsoft.com/office/officeart/2005/8/layout/vList2"/>
    <dgm:cxn modelId="{D559C283-89B6-4E74-AE59-1F74731F66B7}" type="presParOf" srcId="{9DEFAF16-64E8-42AE-99B8-84D36CE4ACFD}" destId="{54D4E2D8-3754-4CA2-BD6F-623F68BEFEDF}" srcOrd="10" destOrd="0" presId="urn:microsoft.com/office/officeart/2005/8/layout/vList2"/>
    <dgm:cxn modelId="{072822D9-ECDD-4EE4-B9D2-B8A9D14B521F}" type="presParOf" srcId="{9DEFAF16-64E8-42AE-99B8-84D36CE4ACFD}" destId="{7C381E1F-24D2-4862-9CA6-D865C3535BD7}" srcOrd="11" destOrd="0" presId="urn:microsoft.com/office/officeart/2005/8/layout/vList2"/>
    <dgm:cxn modelId="{19AF6EA4-2998-4DDD-8ACF-9F66842F5B99}" type="presParOf" srcId="{9DEFAF16-64E8-42AE-99B8-84D36CE4ACFD}" destId="{6CD04030-22A9-4674-9C5E-33F3D86BCAD2}" srcOrd="12" destOrd="0" presId="urn:microsoft.com/office/officeart/2005/8/layout/vList2"/>
    <dgm:cxn modelId="{995C7B9D-696C-489B-8C89-6821B3A3D21D}" type="presParOf" srcId="{9DEFAF16-64E8-42AE-99B8-84D36CE4ACFD}" destId="{FC734B3E-646C-4CCE-9DCA-B919A5CEB171}" srcOrd="13" destOrd="0" presId="urn:microsoft.com/office/officeart/2005/8/layout/vList2"/>
    <dgm:cxn modelId="{3240BBE6-60C3-4DE2-84FD-D406D02EE707}" type="presParOf" srcId="{9DEFAF16-64E8-42AE-99B8-84D36CE4ACFD}" destId="{8CABE740-CC7A-427A-A081-E2969F5EC1A0}" srcOrd="1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AE2A1A3-5FB8-46C6-A3E9-2422CC7BFA13}"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43FA0FE9-8DB3-450B-A9D7-2C0CE0151CA8}">
      <dgm:prSet/>
      <dgm:spPr/>
      <dgm:t>
        <a:bodyPr/>
        <a:lstStyle/>
        <a:p>
          <a:r>
            <a:rPr lang="en-IN" dirty="0"/>
            <a:t>Real use of training experts</a:t>
          </a:r>
          <a:endParaRPr lang="en-US" dirty="0"/>
        </a:p>
      </dgm:t>
    </dgm:pt>
    <dgm:pt modelId="{4284EDE5-C633-49C4-829F-5FC52E0B5BE6}" type="parTrans" cxnId="{C1F12900-8624-48E2-92EE-D35656942EB7}">
      <dgm:prSet/>
      <dgm:spPr/>
      <dgm:t>
        <a:bodyPr/>
        <a:lstStyle/>
        <a:p>
          <a:endParaRPr lang="en-US"/>
        </a:p>
      </dgm:t>
    </dgm:pt>
    <dgm:pt modelId="{B4C49A63-DE7A-4D5B-A1B1-E60ED419D07C}" type="sibTrans" cxnId="{C1F12900-8624-48E2-92EE-D35656942EB7}">
      <dgm:prSet/>
      <dgm:spPr/>
      <dgm:t>
        <a:bodyPr/>
        <a:lstStyle/>
        <a:p>
          <a:endParaRPr lang="en-US"/>
        </a:p>
      </dgm:t>
    </dgm:pt>
    <dgm:pt modelId="{DCD7A851-9E7E-454B-9FAA-6A12B1DC8C46}">
      <dgm:prSet/>
      <dgm:spPr/>
      <dgm:t>
        <a:bodyPr/>
        <a:lstStyle/>
        <a:p>
          <a:r>
            <a:rPr lang="en-IN" dirty="0"/>
            <a:t>Trainees’ Motivation and Timely </a:t>
          </a:r>
          <a:r>
            <a:rPr lang="en-IN" dirty="0" err="1"/>
            <a:t>Counseling</a:t>
          </a:r>
          <a:r>
            <a:rPr lang="en-IN" dirty="0"/>
            <a:t> for better result</a:t>
          </a:r>
          <a:endParaRPr lang="en-US" dirty="0"/>
        </a:p>
      </dgm:t>
    </dgm:pt>
    <dgm:pt modelId="{A016308E-128E-4DFF-96EA-6EC5606A9B75}" type="parTrans" cxnId="{8B1DE802-092E-441A-880B-F113792CF2E0}">
      <dgm:prSet/>
      <dgm:spPr/>
      <dgm:t>
        <a:bodyPr/>
        <a:lstStyle/>
        <a:p>
          <a:endParaRPr lang="en-US"/>
        </a:p>
      </dgm:t>
    </dgm:pt>
    <dgm:pt modelId="{CEEF175A-DA5B-4396-9240-38F9925F7540}" type="sibTrans" cxnId="{8B1DE802-092E-441A-880B-F113792CF2E0}">
      <dgm:prSet/>
      <dgm:spPr/>
      <dgm:t>
        <a:bodyPr/>
        <a:lstStyle/>
        <a:p>
          <a:endParaRPr lang="en-US"/>
        </a:p>
      </dgm:t>
    </dgm:pt>
    <dgm:pt modelId="{7ECD04A3-F845-482B-B6FA-BA8B7C1B8074}">
      <dgm:prSet/>
      <dgm:spPr/>
      <dgm:t>
        <a:bodyPr/>
        <a:lstStyle/>
        <a:p>
          <a:r>
            <a:rPr lang="en-IN" dirty="0"/>
            <a:t>Competency Mapping</a:t>
          </a:r>
          <a:endParaRPr lang="en-US" dirty="0"/>
        </a:p>
      </dgm:t>
    </dgm:pt>
    <dgm:pt modelId="{CAE59BF4-2727-468C-A3F5-52F3D6695F63}" type="parTrans" cxnId="{70A44B93-3301-40F0-B6C5-575BB614A3E6}">
      <dgm:prSet/>
      <dgm:spPr/>
      <dgm:t>
        <a:bodyPr/>
        <a:lstStyle/>
        <a:p>
          <a:endParaRPr lang="en-US"/>
        </a:p>
      </dgm:t>
    </dgm:pt>
    <dgm:pt modelId="{0C1C0412-5493-43AC-8907-088936A840B6}" type="sibTrans" cxnId="{70A44B93-3301-40F0-B6C5-575BB614A3E6}">
      <dgm:prSet/>
      <dgm:spPr/>
      <dgm:t>
        <a:bodyPr/>
        <a:lstStyle/>
        <a:p>
          <a:endParaRPr lang="en-US"/>
        </a:p>
      </dgm:t>
    </dgm:pt>
    <dgm:pt modelId="{3145955D-E13D-48F6-83C0-76D31A5396C8}">
      <dgm:prSet/>
      <dgm:spPr/>
      <dgm:t>
        <a:bodyPr/>
        <a:lstStyle/>
        <a:p>
          <a:r>
            <a:rPr lang="en-IN" dirty="0"/>
            <a:t>Comfort level Training</a:t>
          </a:r>
          <a:endParaRPr lang="en-US" dirty="0"/>
        </a:p>
      </dgm:t>
    </dgm:pt>
    <dgm:pt modelId="{848460B2-EE85-4584-A05A-86507271A3C6}" type="parTrans" cxnId="{460D90DA-008F-487E-9E37-B71B8DA4AB46}">
      <dgm:prSet/>
      <dgm:spPr/>
      <dgm:t>
        <a:bodyPr/>
        <a:lstStyle/>
        <a:p>
          <a:endParaRPr lang="en-US"/>
        </a:p>
      </dgm:t>
    </dgm:pt>
    <dgm:pt modelId="{10BC8FD9-1ADB-4C79-84BC-8B238778122D}" type="sibTrans" cxnId="{460D90DA-008F-487E-9E37-B71B8DA4AB46}">
      <dgm:prSet/>
      <dgm:spPr/>
      <dgm:t>
        <a:bodyPr/>
        <a:lstStyle/>
        <a:p>
          <a:endParaRPr lang="en-US"/>
        </a:p>
      </dgm:t>
    </dgm:pt>
    <dgm:pt modelId="{01EF2047-4CB0-4FD8-8FEC-72D4DE1C83A7}">
      <dgm:prSet/>
      <dgm:spPr/>
      <dgm:t>
        <a:bodyPr/>
        <a:lstStyle/>
        <a:p>
          <a:r>
            <a:rPr lang="en-IN" dirty="0"/>
            <a:t>Social Networking</a:t>
          </a:r>
          <a:endParaRPr lang="en-US" dirty="0"/>
        </a:p>
      </dgm:t>
    </dgm:pt>
    <dgm:pt modelId="{5C5DD231-02BB-4C19-8B8D-373B40B388EA}" type="parTrans" cxnId="{6F7F464E-A411-4964-8783-5B00AC98E740}">
      <dgm:prSet/>
      <dgm:spPr/>
      <dgm:t>
        <a:bodyPr/>
        <a:lstStyle/>
        <a:p>
          <a:endParaRPr lang="en-US"/>
        </a:p>
      </dgm:t>
    </dgm:pt>
    <dgm:pt modelId="{BA25531B-719B-468E-AEBC-78F086C8A5C2}" type="sibTrans" cxnId="{6F7F464E-A411-4964-8783-5B00AC98E740}">
      <dgm:prSet/>
      <dgm:spPr/>
      <dgm:t>
        <a:bodyPr/>
        <a:lstStyle/>
        <a:p>
          <a:endParaRPr lang="en-US"/>
        </a:p>
      </dgm:t>
    </dgm:pt>
    <dgm:pt modelId="{4123A55E-D34C-4BB9-8CDA-65033B752A66}">
      <dgm:prSet/>
      <dgm:spPr/>
      <dgm:t>
        <a:bodyPr/>
        <a:lstStyle/>
        <a:p>
          <a:r>
            <a:rPr lang="en-IN" dirty="0"/>
            <a:t>Create own learning devices</a:t>
          </a:r>
          <a:endParaRPr lang="en-US" dirty="0"/>
        </a:p>
      </dgm:t>
    </dgm:pt>
    <dgm:pt modelId="{562122D0-9B44-4DD7-A27D-8A84087C90B1}" type="parTrans" cxnId="{E3026291-D3CC-4BF1-A1C6-909F04BAA9C3}">
      <dgm:prSet/>
      <dgm:spPr/>
      <dgm:t>
        <a:bodyPr/>
        <a:lstStyle/>
        <a:p>
          <a:endParaRPr lang="en-US"/>
        </a:p>
      </dgm:t>
    </dgm:pt>
    <dgm:pt modelId="{15ED0A4A-2FAB-470B-A166-0D4C05C7A9B5}" type="sibTrans" cxnId="{E3026291-D3CC-4BF1-A1C6-909F04BAA9C3}">
      <dgm:prSet/>
      <dgm:spPr/>
      <dgm:t>
        <a:bodyPr/>
        <a:lstStyle/>
        <a:p>
          <a:endParaRPr lang="en-US"/>
        </a:p>
      </dgm:t>
    </dgm:pt>
    <dgm:pt modelId="{D3739EF4-EF3B-4BBF-9984-DB67261BBC0F}" type="pres">
      <dgm:prSet presAssocID="{1AE2A1A3-5FB8-46C6-A3E9-2422CC7BFA13}" presName="linear" presStyleCnt="0">
        <dgm:presLayoutVars>
          <dgm:animLvl val="lvl"/>
          <dgm:resizeHandles val="exact"/>
        </dgm:presLayoutVars>
      </dgm:prSet>
      <dgm:spPr/>
    </dgm:pt>
    <dgm:pt modelId="{2A9415E9-1E96-489E-90ED-DEFC7472DA29}" type="pres">
      <dgm:prSet presAssocID="{43FA0FE9-8DB3-450B-A9D7-2C0CE0151CA8}" presName="parentText" presStyleLbl="node1" presStyleIdx="0" presStyleCnt="6">
        <dgm:presLayoutVars>
          <dgm:chMax val="0"/>
          <dgm:bulletEnabled val="1"/>
        </dgm:presLayoutVars>
      </dgm:prSet>
      <dgm:spPr/>
    </dgm:pt>
    <dgm:pt modelId="{AC9C499E-D597-43FB-ADD6-C6F56C27A6C2}" type="pres">
      <dgm:prSet presAssocID="{B4C49A63-DE7A-4D5B-A1B1-E60ED419D07C}" presName="spacer" presStyleCnt="0"/>
      <dgm:spPr/>
    </dgm:pt>
    <dgm:pt modelId="{2CDBF2EF-568E-461C-92B6-34FEDFD96B46}" type="pres">
      <dgm:prSet presAssocID="{DCD7A851-9E7E-454B-9FAA-6A12B1DC8C46}" presName="parentText" presStyleLbl="node1" presStyleIdx="1" presStyleCnt="6">
        <dgm:presLayoutVars>
          <dgm:chMax val="0"/>
          <dgm:bulletEnabled val="1"/>
        </dgm:presLayoutVars>
      </dgm:prSet>
      <dgm:spPr/>
    </dgm:pt>
    <dgm:pt modelId="{94F3F942-20B3-4046-9AD3-FD091EA97E3E}" type="pres">
      <dgm:prSet presAssocID="{CEEF175A-DA5B-4396-9240-38F9925F7540}" presName="spacer" presStyleCnt="0"/>
      <dgm:spPr/>
    </dgm:pt>
    <dgm:pt modelId="{898C9030-00A7-457C-A099-B45EEB38372E}" type="pres">
      <dgm:prSet presAssocID="{7ECD04A3-F845-482B-B6FA-BA8B7C1B8074}" presName="parentText" presStyleLbl="node1" presStyleIdx="2" presStyleCnt="6">
        <dgm:presLayoutVars>
          <dgm:chMax val="0"/>
          <dgm:bulletEnabled val="1"/>
        </dgm:presLayoutVars>
      </dgm:prSet>
      <dgm:spPr/>
    </dgm:pt>
    <dgm:pt modelId="{F164883A-C37C-440D-90DE-B83E6F1B0FDD}" type="pres">
      <dgm:prSet presAssocID="{0C1C0412-5493-43AC-8907-088936A840B6}" presName="spacer" presStyleCnt="0"/>
      <dgm:spPr/>
    </dgm:pt>
    <dgm:pt modelId="{F72D36BD-B744-490E-AA98-72F52E1C3E2A}" type="pres">
      <dgm:prSet presAssocID="{3145955D-E13D-48F6-83C0-76D31A5396C8}" presName="parentText" presStyleLbl="node1" presStyleIdx="3" presStyleCnt="6">
        <dgm:presLayoutVars>
          <dgm:chMax val="0"/>
          <dgm:bulletEnabled val="1"/>
        </dgm:presLayoutVars>
      </dgm:prSet>
      <dgm:spPr/>
    </dgm:pt>
    <dgm:pt modelId="{6201407C-A2FF-45CC-B6C8-2F00DAB75AE4}" type="pres">
      <dgm:prSet presAssocID="{10BC8FD9-1ADB-4C79-84BC-8B238778122D}" presName="spacer" presStyleCnt="0"/>
      <dgm:spPr/>
    </dgm:pt>
    <dgm:pt modelId="{D0D163DF-0DA9-4B98-B51E-C736B79FC60D}" type="pres">
      <dgm:prSet presAssocID="{01EF2047-4CB0-4FD8-8FEC-72D4DE1C83A7}" presName="parentText" presStyleLbl="node1" presStyleIdx="4" presStyleCnt="6">
        <dgm:presLayoutVars>
          <dgm:chMax val="0"/>
          <dgm:bulletEnabled val="1"/>
        </dgm:presLayoutVars>
      </dgm:prSet>
      <dgm:spPr/>
    </dgm:pt>
    <dgm:pt modelId="{3D6CF693-6F65-4B11-B093-CBF8AE6552CD}" type="pres">
      <dgm:prSet presAssocID="{BA25531B-719B-468E-AEBC-78F086C8A5C2}" presName="spacer" presStyleCnt="0"/>
      <dgm:spPr/>
    </dgm:pt>
    <dgm:pt modelId="{1C86C904-EE6F-4FED-BC0E-8DE3B6F03A30}" type="pres">
      <dgm:prSet presAssocID="{4123A55E-D34C-4BB9-8CDA-65033B752A66}" presName="parentText" presStyleLbl="node1" presStyleIdx="5" presStyleCnt="6">
        <dgm:presLayoutVars>
          <dgm:chMax val="0"/>
          <dgm:bulletEnabled val="1"/>
        </dgm:presLayoutVars>
      </dgm:prSet>
      <dgm:spPr/>
    </dgm:pt>
  </dgm:ptLst>
  <dgm:cxnLst>
    <dgm:cxn modelId="{C1F12900-8624-48E2-92EE-D35656942EB7}" srcId="{1AE2A1A3-5FB8-46C6-A3E9-2422CC7BFA13}" destId="{43FA0FE9-8DB3-450B-A9D7-2C0CE0151CA8}" srcOrd="0" destOrd="0" parTransId="{4284EDE5-C633-49C4-829F-5FC52E0B5BE6}" sibTransId="{B4C49A63-DE7A-4D5B-A1B1-E60ED419D07C}"/>
    <dgm:cxn modelId="{DA988E00-9286-4B44-AEF9-C1A8A1C6D19B}" type="presOf" srcId="{3145955D-E13D-48F6-83C0-76D31A5396C8}" destId="{F72D36BD-B744-490E-AA98-72F52E1C3E2A}" srcOrd="0" destOrd="0" presId="urn:microsoft.com/office/officeart/2005/8/layout/vList2"/>
    <dgm:cxn modelId="{8B1DE802-092E-441A-880B-F113792CF2E0}" srcId="{1AE2A1A3-5FB8-46C6-A3E9-2422CC7BFA13}" destId="{DCD7A851-9E7E-454B-9FAA-6A12B1DC8C46}" srcOrd="1" destOrd="0" parTransId="{A016308E-128E-4DFF-96EA-6EC5606A9B75}" sibTransId="{CEEF175A-DA5B-4396-9240-38F9925F7540}"/>
    <dgm:cxn modelId="{EF6F9C27-F725-4BBB-AFDB-6C783771893B}" type="presOf" srcId="{4123A55E-D34C-4BB9-8CDA-65033B752A66}" destId="{1C86C904-EE6F-4FED-BC0E-8DE3B6F03A30}" srcOrd="0" destOrd="0" presId="urn:microsoft.com/office/officeart/2005/8/layout/vList2"/>
    <dgm:cxn modelId="{C74E5365-329F-4FEF-A5F3-EC683DD31F9B}" type="presOf" srcId="{7ECD04A3-F845-482B-B6FA-BA8B7C1B8074}" destId="{898C9030-00A7-457C-A099-B45EEB38372E}" srcOrd="0" destOrd="0" presId="urn:microsoft.com/office/officeart/2005/8/layout/vList2"/>
    <dgm:cxn modelId="{6F7F464E-A411-4964-8783-5B00AC98E740}" srcId="{1AE2A1A3-5FB8-46C6-A3E9-2422CC7BFA13}" destId="{01EF2047-4CB0-4FD8-8FEC-72D4DE1C83A7}" srcOrd="4" destOrd="0" parTransId="{5C5DD231-02BB-4C19-8B8D-373B40B388EA}" sibTransId="{BA25531B-719B-468E-AEBC-78F086C8A5C2}"/>
    <dgm:cxn modelId="{28C1296F-D562-41AF-A5B4-EE4C023BA236}" type="presOf" srcId="{1AE2A1A3-5FB8-46C6-A3E9-2422CC7BFA13}" destId="{D3739EF4-EF3B-4BBF-9984-DB67261BBC0F}" srcOrd="0" destOrd="0" presId="urn:microsoft.com/office/officeart/2005/8/layout/vList2"/>
    <dgm:cxn modelId="{DFEA1371-F07B-4BD3-ABEA-D2CD4DA1D627}" type="presOf" srcId="{DCD7A851-9E7E-454B-9FAA-6A12B1DC8C46}" destId="{2CDBF2EF-568E-461C-92B6-34FEDFD96B46}" srcOrd="0" destOrd="0" presId="urn:microsoft.com/office/officeart/2005/8/layout/vList2"/>
    <dgm:cxn modelId="{E3026291-D3CC-4BF1-A1C6-909F04BAA9C3}" srcId="{1AE2A1A3-5FB8-46C6-A3E9-2422CC7BFA13}" destId="{4123A55E-D34C-4BB9-8CDA-65033B752A66}" srcOrd="5" destOrd="0" parTransId="{562122D0-9B44-4DD7-A27D-8A84087C90B1}" sibTransId="{15ED0A4A-2FAB-470B-A166-0D4C05C7A9B5}"/>
    <dgm:cxn modelId="{70A44B93-3301-40F0-B6C5-575BB614A3E6}" srcId="{1AE2A1A3-5FB8-46C6-A3E9-2422CC7BFA13}" destId="{7ECD04A3-F845-482B-B6FA-BA8B7C1B8074}" srcOrd="2" destOrd="0" parTransId="{CAE59BF4-2727-468C-A3F5-52F3D6695F63}" sibTransId="{0C1C0412-5493-43AC-8907-088936A840B6}"/>
    <dgm:cxn modelId="{C55AAF9B-C986-470C-B693-D2941E7C8A35}" type="presOf" srcId="{01EF2047-4CB0-4FD8-8FEC-72D4DE1C83A7}" destId="{D0D163DF-0DA9-4B98-B51E-C736B79FC60D}" srcOrd="0" destOrd="0" presId="urn:microsoft.com/office/officeart/2005/8/layout/vList2"/>
    <dgm:cxn modelId="{6CF373A6-960E-4AD6-BA99-3AC8117CAF1B}" type="presOf" srcId="{43FA0FE9-8DB3-450B-A9D7-2C0CE0151CA8}" destId="{2A9415E9-1E96-489E-90ED-DEFC7472DA29}" srcOrd="0" destOrd="0" presId="urn:microsoft.com/office/officeart/2005/8/layout/vList2"/>
    <dgm:cxn modelId="{460D90DA-008F-487E-9E37-B71B8DA4AB46}" srcId="{1AE2A1A3-5FB8-46C6-A3E9-2422CC7BFA13}" destId="{3145955D-E13D-48F6-83C0-76D31A5396C8}" srcOrd="3" destOrd="0" parTransId="{848460B2-EE85-4584-A05A-86507271A3C6}" sibTransId="{10BC8FD9-1ADB-4C79-84BC-8B238778122D}"/>
    <dgm:cxn modelId="{4B09EC22-8742-4345-9290-9FD223D10CF3}" type="presParOf" srcId="{D3739EF4-EF3B-4BBF-9984-DB67261BBC0F}" destId="{2A9415E9-1E96-489E-90ED-DEFC7472DA29}" srcOrd="0" destOrd="0" presId="urn:microsoft.com/office/officeart/2005/8/layout/vList2"/>
    <dgm:cxn modelId="{D19AED66-B4B2-41D3-A8AE-309787E8B4E0}" type="presParOf" srcId="{D3739EF4-EF3B-4BBF-9984-DB67261BBC0F}" destId="{AC9C499E-D597-43FB-ADD6-C6F56C27A6C2}" srcOrd="1" destOrd="0" presId="urn:microsoft.com/office/officeart/2005/8/layout/vList2"/>
    <dgm:cxn modelId="{CA58D37F-AC31-4990-B9A1-47FE1378CB62}" type="presParOf" srcId="{D3739EF4-EF3B-4BBF-9984-DB67261BBC0F}" destId="{2CDBF2EF-568E-461C-92B6-34FEDFD96B46}" srcOrd="2" destOrd="0" presId="urn:microsoft.com/office/officeart/2005/8/layout/vList2"/>
    <dgm:cxn modelId="{B4C7FA20-00FC-4784-BEB9-98CDAB2F3E2B}" type="presParOf" srcId="{D3739EF4-EF3B-4BBF-9984-DB67261BBC0F}" destId="{94F3F942-20B3-4046-9AD3-FD091EA97E3E}" srcOrd="3" destOrd="0" presId="urn:microsoft.com/office/officeart/2005/8/layout/vList2"/>
    <dgm:cxn modelId="{5B251052-088E-4ABD-9AEE-F0EFBCF15D68}" type="presParOf" srcId="{D3739EF4-EF3B-4BBF-9984-DB67261BBC0F}" destId="{898C9030-00A7-457C-A099-B45EEB38372E}" srcOrd="4" destOrd="0" presId="urn:microsoft.com/office/officeart/2005/8/layout/vList2"/>
    <dgm:cxn modelId="{CFF09F97-E30E-44EE-9B80-CDA0A23F271F}" type="presParOf" srcId="{D3739EF4-EF3B-4BBF-9984-DB67261BBC0F}" destId="{F164883A-C37C-440D-90DE-B83E6F1B0FDD}" srcOrd="5" destOrd="0" presId="urn:microsoft.com/office/officeart/2005/8/layout/vList2"/>
    <dgm:cxn modelId="{EE3AAB75-AF8D-4B06-BF04-46132915CA9B}" type="presParOf" srcId="{D3739EF4-EF3B-4BBF-9984-DB67261BBC0F}" destId="{F72D36BD-B744-490E-AA98-72F52E1C3E2A}" srcOrd="6" destOrd="0" presId="urn:microsoft.com/office/officeart/2005/8/layout/vList2"/>
    <dgm:cxn modelId="{3294F473-CF62-4D19-9AAB-594103361FB7}" type="presParOf" srcId="{D3739EF4-EF3B-4BBF-9984-DB67261BBC0F}" destId="{6201407C-A2FF-45CC-B6C8-2F00DAB75AE4}" srcOrd="7" destOrd="0" presId="urn:microsoft.com/office/officeart/2005/8/layout/vList2"/>
    <dgm:cxn modelId="{D4103F5D-D796-4BC2-AEE6-91F518DC9618}" type="presParOf" srcId="{D3739EF4-EF3B-4BBF-9984-DB67261BBC0F}" destId="{D0D163DF-0DA9-4B98-B51E-C736B79FC60D}" srcOrd="8" destOrd="0" presId="urn:microsoft.com/office/officeart/2005/8/layout/vList2"/>
    <dgm:cxn modelId="{97802E72-53C3-440E-A5B0-87069540D17C}" type="presParOf" srcId="{D3739EF4-EF3B-4BBF-9984-DB67261BBC0F}" destId="{3D6CF693-6F65-4B11-B093-CBF8AE6552CD}" srcOrd="9" destOrd="0" presId="urn:microsoft.com/office/officeart/2005/8/layout/vList2"/>
    <dgm:cxn modelId="{DFD2CEA5-DB8F-405C-8BB1-F1F423DA9F34}" type="presParOf" srcId="{D3739EF4-EF3B-4BBF-9984-DB67261BBC0F}" destId="{1C86C904-EE6F-4FED-BC0E-8DE3B6F03A30}" srcOrd="1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BA8DD99-B9C7-4EE5-A860-FCD611575E17}"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BD8D815E-5875-41C3-A902-0CF8E348F1FB}">
      <dgm:prSet/>
      <dgm:spPr/>
      <dgm:t>
        <a:bodyPr/>
        <a:lstStyle/>
        <a:p>
          <a:r>
            <a:rPr lang="en-IN" dirty="0"/>
            <a:t>Demand for Mobile-Learning</a:t>
          </a:r>
          <a:endParaRPr lang="en-US" dirty="0"/>
        </a:p>
      </dgm:t>
    </dgm:pt>
    <dgm:pt modelId="{22DC567C-6BA6-4940-B508-7D32C01C51C0}" type="parTrans" cxnId="{F1F87412-B99A-40A6-A5DD-BD8D582CE43C}">
      <dgm:prSet/>
      <dgm:spPr/>
      <dgm:t>
        <a:bodyPr/>
        <a:lstStyle/>
        <a:p>
          <a:endParaRPr lang="en-US"/>
        </a:p>
      </dgm:t>
    </dgm:pt>
    <dgm:pt modelId="{83594CDE-A563-447E-9F0B-B87291DA7A24}" type="sibTrans" cxnId="{F1F87412-B99A-40A6-A5DD-BD8D582CE43C}">
      <dgm:prSet/>
      <dgm:spPr/>
      <dgm:t>
        <a:bodyPr/>
        <a:lstStyle/>
        <a:p>
          <a:endParaRPr lang="en-US"/>
        </a:p>
      </dgm:t>
    </dgm:pt>
    <dgm:pt modelId="{7478C76F-0B15-47D9-8C0E-FDAC8CB62798}">
      <dgm:prSet/>
      <dgm:spPr/>
      <dgm:t>
        <a:bodyPr/>
        <a:lstStyle/>
        <a:p>
          <a:r>
            <a:rPr lang="en-IN" dirty="0"/>
            <a:t>Technology based methods:</a:t>
          </a:r>
          <a:endParaRPr lang="en-US" dirty="0"/>
        </a:p>
      </dgm:t>
    </dgm:pt>
    <dgm:pt modelId="{043B58B3-F402-4E24-B5D0-40BC23848F1D}" type="parTrans" cxnId="{59A9F61B-818C-43EA-A0EE-0CF6E423F772}">
      <dgm:prSet/>
      <dgm:spPr/>
      <dgm:t>
        <a:bodyPr/>
        <a:lstStyle/>
        <a:p>
          <a:endParaRPr lang="en-US"/>
        </a:p>
      </dgm:t>
    </dgm:pt>
    <dgm:pt modelId="{7F05BC22-2152-41CB-B290-CD4EF5F42CB3}" type="sibTrans" cxnId="{59A9F61B-818C-43EA-A0EE-0CF6E423F772}">
      <dgm:prSet/>
      <dgm:spPr/>
      <dgm:t>
        <a:bodyPr/>
        <a:lstStyle/>
        <a:p>
          <a:endParaRPr lang="en-US"/>
        </a:p>
      </dgm:t>
    </dgm:pt>
    <dgm:pt modelId="{A5BAD08B-C109-4F6C-9F46-D3824E426494}">
      <dgm:prSet/>
      <dgm:spPr/>
      <dgm:t>
        <a:bodyPr/>
        <a:lstStyle/>
        <a:p>
          <a:r>
            <a:rPr lang="en-IN" dirty="0"/>
            <a:t>Creation of cloud based platforms</a:t>
          </a:r>
          <a:endParaRPr lang="en-US" dirty="0"/>
        </a:p>
      </dgm:t>
    </dgm:pt>
    <dgm:pt modelId="{72EBA446-DE90-4E2C-AB5F-E0716A683E42}" type="parTrans" cxnId="{7E9E9CB2-A619-4E05-9DDD-D985AB17D4C5}">
      <dgm:prSet/>
      <dgm:spPr/>
      <dgm:t>
        <a:bodyPr/>
        <a:lstStyle/>
        <a:p>
          <a:endParaRPr lang="en-US"/>
        </a:p>
      </dgm:t>
    </dgm:pt>
    <dgm:pt modelId="{DF464148-BB85-409F-A0EA-164C2660E93C}" type="sibTrans" cxnId="{7E9E9CB2-A619-4E05-9DDD-D985AB17D4C5}">
      <dgm:prSet/>
      <dgm:spPr/>
      <dgm:t>
        <a:bodyPr/>
        <a:lstStyle/>
        <a:p>
          <a:endParaRPr lang="en-US"/>
        </a:p>
      </dgm:t>
    </dgm:pt>
    <dgm:pt modelId="{10138C4F-959D-4DFE-AF69-CB6422D146DF}">
      <dgm:prSet/>
      <dgm:spPr/>
      <dgm:t>
        <a:bodyPr/>
        <a:lstStyle/>
        <a:p>
          <a:r>
            <a:rPr lang="en-IN" dirty="0"/>
            <a:t>Performance Consulting</a:t>
          </a:r>
          <a:endParaRPr lang="en-US" dirty="0"/>
        </a:p>
      </dgm:t>
    </dgm:pt>
    <dgm:pt modelId="{E168FD6E-F2FF-4FFA-9A4A-CF88B72ACFAE}" type="parTrans" cxnId="{B8849655-6A54-4C68-923B-1501FD66BD8D}">
      <dgm:prSet/>
      <dgm:spPr/>
      <dgm:t>
        <a:bodyPr/>
        <a:lstStyle/>
        <a:p>
          <a:endParaRPr lang="en-US"/>
        </a:p>
      </dgm:t>
    </dgm:pt>
    <dgm:pt modelId="{429E310D-ED5F-4565-9440-093D03B7765B}" type="sibTrans" cxnId="{B8849655-6A54-4C68-923B-1501FD66BD8D}">
      <dgm:prSet/>
      <dgm:spPr/>
      <dgm:t>
        <a:bodyPr/>
        <a:lstStyle/>
        <a:p>
          <a:endParaRPr lang="en-US"/>
        </a:p>
      </dgm:t>
    </dgm:pt>
    <dgm:pt modelId="{E2FFDF3D-DD68-4FCA-BDEB-A4348CBD2146}">
      <dgm:prSet/>
      <dgm:spPr/>
      <dgm:t>
        <a:bodyPr/>
        <a:lstStyle/>
        <a:p>
          <a:r>
            <a:rPr lang="en-IN" dirty="0" err="1"/>
            <a:t>Gamification</a:t>
          </a:r>
          <a:r>
            <a:rPr lang="en-IN" dirty="0"/>
            <a:t> techniques for training</a:t>
          </a:r>
          <a:endParaRPr lang="en-US" dirty="0"/>
        </a:p>
      </dgm:t>
    </dgm:pt>
    <dgm:pt modelId="{131BF724-2094-438C-A5EE-A1950BB103F8}" type="parTrans" cxnId="{41EEB5CC-E94F-4B5F-899A-DD9489A21436}">
      <dgm:prSet/>
      <dgm:spPr/>
      <dgm:t>
        <a:bodyPr/>
        <a:lstStyle/>
        <a:p>
          <a:endParaRPr lang="en-US"/>
        </a:p>
      </dgm:t>
    </dgm:pt>
    <dgm:pt modelId="{5ED022F3-C26A-4A9F-AFEA-18419FA96E84}" type="sibTrans" cxnId="{41EEB5CC-E94F-4B5F-899A-DD9489A21436}">
      <dgm:prSet/>
      <dgm:spPr/>
      <dgm:t>
        <a:bodyPr/>
        <a:lstStyle/>
        <a:p>
          <a:endParaRPr lang="en-US"/>
        </a:p>
      </dgm:t>
    </dgm:pt>
    <dgm:pt modelId="{8C94FB2E-7E08-4C70-B082-29C2E8EBBD7D}">
      <dgm:prSet/>
      <dgm:spPr/>
      <dgm:t>
        <a:bodyPr/>
        <a:lstStyle/>
        <a:p>
          <a:r>
            <a:rPr lang="en-IN" dirty="0"/>
            <a:t>Organisations are becoming more transparent</a:t>
          </a:r>
          <a:endParaRPr lang="en-US" dirty="0"/>
        </a:p>
      </dgm:t>
    </dgm:pt>
    <dgm:pt modelId="{33373A66-0857-4269-8046-EB6745DBEA53}" type="parTrans" cxnId="{25DEC0CA-384A-4B83-8AC3-0F806D4C1B28}">
      <dgm:prSet/>
      <dgm:spPr/>
      <dgm:t>
        <a:bodyPr/>
        <a:lstStyle/>
        <a:p>
          <a:endParaRPr lang="en-US"/>
        </a:p>
      </dgm:t>
    </dgm:pt>
    <dgm:pt modelId="{41AA7EE4-DEF8-4CDD-BE6A-4E16C643DC77}" type="sibTrans" cxnId="{25DEC0CA-384A-4B83-8AC3-0F806D4C1B28}">
      <dgm:prSet/>
      <dgm:spPr/>
      <dgm:t>
        <a:bodyPr/>
        <a:lstStyle/>
        <a:p>
          <a:endParaRPr lang="en-US"/>
        </a:p>
      </dgm:t>
    </dgm:pt>
    <dgm:pt modelId="{D85050D9-DDC7-47E1-AFA9-524D86370E24}" type="pres">
      <dgm:prSet presAssocID="{6BA8DD99-B9C7-4EE5-A860-FCD611575E17}" presName="linear" presStyleCnt="0">
        <dgm:presLayoutVars>
          <dgm:animLvl val="lvl"/>
          <dgm:resizeHandles val="exact"/>
        </dgm:presLayoutVars>
      </dgm:prSet>
      <dgm:spPr/>
    </dgm:pt>
    <dgm:pt modelId="{2C40AE4F-5626-4900-B561-CDFFC5254E34}" type="pres">
      <dgm:prSet presAssocID="{BD8D815E-5875-41C3-A902-0CF8E348F1FB}" presName="parentText" presStyleLbl="node1" presStyleIdx="0" presStyleCnt="6">
        <dgm:presLayoutVars>
          <dgm:chMax val="0"/>
          <dgm:bulletEnabled val="1"/>
        </dgm:presLayoutVars>
      </dgm:prSet>
      <dgm:spPr/>
    </dgm:pt>
    <dgm:pt modelId="{7AD5A6E3-35E9-4348-A33A-369CF86C3602}" type="pres">
      <dgm:prSet presAssocID="{83594CDE-A563-447E-9F0B-B87291DA7A24}" presName="spacer" presStyleCnt="0"/>
      <dgm:spPr/>
    </dgm:pt>
    <dgm:pt modelId="{11C5A00C-1458-495B-A09D-18184074371C}" type="pres">
      <dgm:prSet presAssocID="{7478C76F-0B15-47D9-8C0E-FDAC8CB62798}" presName="parentText" presStyleLbl="node1" presStyleIdx="1" presStyleCnt="6">
        <dgm:presLayoutVars>
          <dgm:chMax val="0"/>
          <dgm:bulletEnabled val="1"/>
        </dgm:presLayoutVars>
      </dgm:prSet>
      <dgm:spPr/>
    </dgm:pt>
    <dgm:pt modelId="{E96ED538-594E-47D7-83AB-1DE67CDE0D72}" type="pres">
      <dgm:prSet presAssocID="{7F05BC22-2152-41CB-B290-CD4EF5F42CB3}" presName="spacer" presStyleCnt="0"/>
      <dgm:spPr/>
    </dgm:pt>
    <dgm:pt modelId="{DC3ECE9D-A1BF-4F51-988C-5F8EB596264F}" type="pres">
      <dgm:prSet presAssocID="{A5BAD08B-C109-4F6C-9F46-D3824E426494}" presName="parentText" presStyleLbl="node1" presStyleIdx="2" presStyleCnt="6">
        <dgm:presLayoutVars>
          <dgm:chMax val="0"/>
          <dgm:bulletEnabled val="1"/>
        </dgm:presLayoutVars>
      </dgm:prSet>
      <dgm:spPr/>
    </dgm:pt>
    <dgm:pt modelId="{09C9EC46-174C-4FCA-A85F-187ED7FD2473}" type="pres">
      <dgm:prSet presAssocID="{DF464148-BB85-409F-A0EA-164C2660E93C}" presName="spacer" presStyleCnt="0"/>
      <dgm:spPr/>
    </dgm:pt>
    <dgm:pt modelId="{FEA4CF35-F8BE-4DF3-80E1-0617605B2A5F}" type="pres">
      <dgm:prSet presAssocID="{10138C4F-959D-4DFE-AF69-CB6422D146DF}" presName="parentText" presStyleLbl="node1" presStyleIdx="3" presStyleCnt="6">
        <dgm:presLayoutVars>
          <dgm:chMax val="0"/>
          <dgm:bulletEnabled val="1"/>
        </dgm:presLayoutVars>
      </dgm:prSet>
      <dgm:spPr/>
    </dgm:pt>
    <dgm:pt modelId="{20EC58A3-8DD6-433D-A0B2-32236A7EFD6C}" type="pres">
      <dgm:prSet presAssocID="{429E310D-ED5F-4565-9440-093D03B7765B}" presName="spacer" presStyleCnt="0"/>
      <dgm:spPr/>
    </dgm:pt>
    <dgm:pt modelId="{2076C53A-8659-4865-9911-D1E9AE589540}" type="pres">
      <dgm:prSet presAssocID="{E2FFDF3D-DD68-4FCA-BDEB-A4348CBD2146}" presName="parentText" presStyleLbl="node1" presStyleIdx="4" presStyleCnt="6">
        <dgm:presLayoutVars>
          <dgm:chMax val="0"/>
          <dgm:bulletEnabled val="1"/>
        </dgm:presLayoutVars>
      </dgm:prSet>
      <dgm:spPr/>
    </dgm:pt>
    <dgm:pt modelId="{54707884-2F4D-4D52-8DD4-A168F74360CF}" type="pres">
      <dgm:prSet presAssocID="{5ED022F3-C26A-4A9F-AFEA-18419FA96E84}" presName="spacer" presStyleCnt="0"/>
      <dgm:spPr/>
    </dgm:pt>
    <dgm:pt modelId="{EE727A6F-0029-447A-BDE8-FCBE02344778}" type="pres">
      <dgm:prSet presAssocID="{8C94FB2E-7E08-4C70-B082-29C2E8EBBD7D}" presName="parentText" presStyleLbl="node1" presStyleIdx="5" presStyleCnt="6">
        <dgm:presLayoutVars>
          <dgm:chMax val="0"/>
          <dgm:bulletEnabled val="1"/>
        </dgm:presLayoutVars>
      </dgm:prSet>
      <dgm:spPr/>
    </dgm:pt>
  </dgm:ptLst>
  <dgm:cxnLst>
    <dgm:cxn modelId="{F1F87412-B99A-40A6-A5DD-BD8D582CE43C}" srcId="{6BA8DD99-B9C7-4EE5-A860-FCD611575E17}" destId="{BD8D815E-5875-41C3-A902-0CF8E348F1FB}" srcOrd="0" destOrd="0" parTransId="{22DC567C-6BA6-4940-B508-7D32C01C51C0}" sibTransId="{83594CDE-A563-447E-9F0B-B87291DA7A24}"/>
    <dgm:cxn modelId="{5A22C212-D8A9-436E-95C6-B5D83FDF610D}" type="presOf" srcId="{BD8D815E-5875-41C3-A902-0CF8E348F1FB}" destId="{2C40AE4F-5626-4900-B561-CDFFC5254E34}" srcOrd="0" destOrd="0" presId="urn:microsoft.com/office/officeart/2005/8/layout/vList2"/>
    <dgm:cxn modelId="{59A9F61B-818C-43EA-A0EE-0CF6E423F772}" srcId="{6BA8DD99-B9C7-4EE5-A860-FCD611575E17}" destId="{7478C76F-0B15-47D9-8C0E-FDAC8CB62798}" srcOrd="1" destOrd="0" parTransId="{043B58B3-F402-4E24-B5D0-40BC23848F1D}" sibTransId="{7F05BC22-2152-41CB-B290-CD4EF5F42CB3}"/>
    <dgm:cxn modelId="{32527D41-BF82-41F2-AA10-8D0145A0BFCF}" type="presOf" srcId="{7478C76F-0B15-47D9-8C0E-FDAC8CB62798}" destId="{11C5A00C-1458-495B-A09D-18184074371C}" srcOrd="0" destOrd="0" presId="urn:microsoft.com/office/officeart/2005/8/layout/vList2"/>
    <dgm:cxn modelId="{8E858F45-9FEC-4DD5-8E1E-E2D7D7639FF5}" type="presOf" srcId="{10138C4F-959D-4DFE-AF69-CB6422D146DF}" destId="{FEA4CF35-F8BE-4DF3-80E1-0617605B2A5F}" srcOrd="0" destOrd="0" presId="urn:microsoft.com/office/officeart/2005/8/layout/vList2"/>
    <dgm:cxn modelId="{EBB95E4F-A763-437B-B30C-E42832B07FBF}" type="presOf" srcId="{A5BAD08B-C109-4F6C-9F46-D3824E426494}" destId="{DC3ECE9D-A1BF-4F51-988C-5F8EB596264F}" srcOrd="0" destOrd="0" presId="urn:microsoft.com/office/officeart/2005/8/layout/vList2"/>
    <dgm:cxn modelId="{B8849655-6A54-4C68-923B-1501FD66BD8D}" srcId="{6BA8DD99-B9C7-4EE5-A860-FCD611575E17}" destId="{10138C4F-959D-4DFE-AF69-CB6422D146DF}" srcOrd="3" destOrd="0" parTransId="{E168FD6E-F2FF-4FFA-9A4A-CF88B72ACFAE}" sibTransId="{429E310D-ED5F-4565-9440-093D03B7765B}"/>
    <dgm:cxn modelId="{328566A8-280E-4C92-8FAF-3441D146A0FD}" type="presOf" srcId="{E2FFDF3D-DD68-4FCA-BDEB-A4348CBD2146}" destId="{2076C53A-8659-4865-9911-D1E9AE589540}" srcOrd="0" destOrd="0" presId="urn:microsoft.com/office/officeart/2005/8/layout/vList2"/>
    <dgm:cxn modelId="{7E9E9CB2-A619-4E05-9DDD-D985AB17D4C5}" srcId="{6BA8DD99-B9C7-4EE5-A860-FCD611575E17}" destId="{A5BAD08B-C109-4F6C-9F46-D3824E426494}" srcOrd="2" destOrd="0" parTransId="{72EBA446-DE90-4E2C-AB5F-E0716A683E42}" sibTransId="{DF464148-BB85-409F-A0EA-164C2660E93C}"/>
    <dgm:cxn modelId="{DC7E67C8-D913-4B12-8A6F-1911B6FB9955}" type="presOf" srcId="{8C94FB2E-7E08-4C70-B082-29C2E8EBBD7D}" destId="{EE727A6F-0029-447A-BDE8-FCBE02344778}" srcOrd="0" destOrd="0" presId="urn:microsoft.com/office/officeart/2005/8/layout/vList2"/>
    <dgm:cxn modelId="{25DEC0CA-384A-4B83-8AC3-0F806D4C1B28}" srcId="{6BA8DD99-B9C7-4EE5-A860-FCD611575E17}" destId="{8C94FB2E-7E08-4C70-B082-29C2E8EBBD7D}" srcOrd="5" destOrd="0" parTransId="{33373A66-0857-4269-8046-EB6745DBEA53}" sibTransId="{41AA7EE4-DEF8-4CDD-BE6A-4E16C643DC77}"/>
    <dgm:cxn modelId="{41EEB5CC-E94F-4B5F-899A-DD9489A21436}" srcId="{6BA8DD99-B9C7-4EE5-A860-FCD611575E17}" destId="{E2FFDF3D-DD68-4FCA-BDEB-A4348CBD2146}" srcOrd="4" destOrd="0" parTransId="{131BF724-2094-438C-A5EE-A1950BB103F8}" sibTransId="{5ED022F3-C26A-4A9F-AFEA-18419FA96E84}"/>
    <dgm:cxn modelId="{28B2EEFA-715F-4CF2-B30A-F7ADE9842715}" type="presOf" srcId="{6BA8DD99-B9C7-4EE5-A860-FCD611575E17}" destId="{D85050D9-DDC7-47E1-AFA9-524D86370E24}" srcOrd="0" destOrd="0" presId="urn:microsoft.com/office/officeart/2005/8/layout/vList2"/>
    <dgm:cxn modelId="{96CB87F3-97DE-446D-83D3-B408ABA81B7F}" type="presParOf" srcId="{D85050D9-DDC7-47E1-AFA9-524D86370E24}" destId="{2C40AE4F-5626-4900-B561-CDFFC5254E34}" srcOrd="0" destOrd="0" presId="urn:microsoft.com/office/officeart/2005/8/layout/vList2"/>
    <dgm:cxn modelId="{0C2AEE5C-89D4-4D19-89CA-232180E05F3F}" type="presParOf" srcId="{D85050D9-DDC7-47E1-AFA9-524D86370E24}" destId="{7AD5A6E3-35E9-4348-A33A-369CF86C3602}" srcOrd="1" destOrd="0" presId="urn:microsoft.com/office/officeart/2005/8/layout/vList2"/>
    <dgm:cxn modelId="{C6198CD0-851E-40B0-8BC8-4BFF558D3829}" type="presParOf" srcId="{D85050D9-DDC7-47E1-AFA9-524D86370E24}" destId="{11C5A00C-1458-495B-A09D-18184074371C}" srcOrd="2" destOrd="0" presId="urn:microsoft.com/office/officeart/2005/8/layout/vList2"/>
    <dgm:cxn modelId="{44DD9DC2-1B74-419E-82F4-C481C33F7B8D}" type="presParOf" srcId="{D85050D9-DDC7-47E1-AFA9-524D86370E24}" destId="{E96ED538-594E-47D7-83AB-1DE67CDE0D72}" srcOrd="3" destOrd="0" presId="urn:microsoft.com/office/officeart/2005/8/layout/vList2"/>
    <dgm:cxn modelId="{5F1D787D-4D44-47DA-AE29-757BD1CDF3CB}" type="presParOf" srcId="{D85050D9-DDC7-47E1-AFA9-524D86370E24}" destId="{DC3ECE9D-A1BF-4F51-988C-5F8EB596264F}" srcOrd="4" destOrd="0" presId="urn:microsoft.com/office/officeart/2005/8/layout/vList2"/>
    <dgm:cxn modelId="{1C285EA3-23D2-4189-874D-E9EBF64CBC40}" type="presParOf" srcId="{D85050D9-DDC7-47E1-AFA9-524D86370E24}" destId="{09C9EC46-174C-4FCA-A85F-187ED7FD2473}" srcOrd="5" destOrd="0" presId="urn:microsoft.com/office/officeart/2005/8/layout/vList2"/>
    <dgm:cxn modelId="{CB358539-F22A-46D8-8781-F108A0A73182}" type="presParOf" srcId="{D85050D9-DDC7-47E1-AFA9-524D86370E24}" destId="{FEA4CF35-F8BE-4DF3-80E1-0617605B2A5F}" srcOrd="6" destOrd="0" presId="urn:microsoft.com/office/officeart/2005/8/layout/vList2"/>
    <dgm:cxn modelId="{0F7B1B53-8D4F-4476-94F2-FA48018A2276}" type="presParOf" srcId="{D85050D9-DDC7-47E1-AFA9-524D86370E24}" destId="{20EC58A3-8DD6-433D-A0B2-32236A7EFD6C}" srcOrd="7" destOrd="0" presId="urn:microsoft.com/office/officeart/2005/8/layout/vList2"/>
    <dgm:cxn modelId="{765E1E14-0892-4E76-8842-FF202670EDE9}" type="presParOf" srcId="{D85050D9-DDC7-47E1-AFA9-524D86370E24}" destId="{2076C53A-8659-4865-9911-D1E9AE589540}" srcOrd="8" destOrd="0" presId="urn:microsoft.com/office/officeart/2005/8/layout/vList2"/>
    <dgm:cxn modelId="{F70EB384-DAAB-433D-904C-3377ED1F9951}" type="presParOf" srcId="{D85050D9-DDC7-47E1-AFA9-524D86370E24}" destId="{54707884-2F4D-4D52-8DD4-A168F74360CF}" srcOrd="9" destOrd="0" presId="urn:microsoft.com/office/officeart/2005/8/layout/vList2"/>
    <dgm:cxn modelId="{6972DD2C-0EFA-43DD-B32B-4782B7CF38CA}" type="presParOf" srcId="{D85050D9-DDC7-47E1-AFA9-524D86370E24}" destId="{EE727A6F-0029-447A-BDE8-FCBE02344778}" srcOrd="1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B0BC6F-97A1-48DC-B1AB-CB1521D8834E}">
      <dsp:nvSpPr>
        <dsp:cNvPr id="0" name=""/>
        <dsp:cNvSpPr/>
      </dsp:nvSpPr>
      <dsp:spPr>
        <a:xfrm>
          <a:off x="0" y="21953"/>
          <a:ext cx="7239000" cy="704005"/>
        </a:xfrm>
        <a:prstGeom prst="roundRect">
          <a:avLst/>
        </a:prstGeom>
        <a:solidFill>
          <a:schemeClr val="accent1">
            <a:hueOff val="0"/>
            <a:satOff val="0"/>
            <a:lumOff val="0"/>
            <a:alphaOff val="0"/>
          </a:schemeClr>
        </a:solidFill>
        <a:ln w="400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IN" sz="2000" kern="1200" dirty="0"/>
            <a:t>Computer assisted training</a:t>
          </a:r>
          <a:endParaRPr lang="en-US" sz="2000" kern="1200" dirty="0"/>
        </a:p>
      </dsp:txBody>
      <dsp:txXfrm>
        <a:off x="34367" y="56320"/>
        <a:ext cx="7170266" cy="635271"/>
      </dsp:txXfrm>
    </dsp:sp>
    <dsp:sp modelId="{A73A670B-62BB-4D90-902F-8157341A15D8}">
      <dsp:nvSpPr>
        <dsp:cNvPr id="0" name=""/>
        <dsp:cNvSpPr/>
      </dsp:nvSpPr>
      <dsp:spPr>
        <a:xfrm>
          <a:off x="0" y="777798"/>
          <a:ext cx="7239000" cy="644260"/>
        </a:xfrm>
        <a:prstGeom prst="roundRect">
          <a:avLst/>
        </a:prstGeom>
        <a:solidFill>
          <a:schemeClr val="accent1">
            <a:hueOff val="0"/>
            <a:satOff val="0"/>
            <a:lumOff val="0"/>
            <a:alphaOff val="0"/>
          </a:schemeClr>
        </a:solidFill>
        <a:ln w="400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IN" sz="2000" kern="1200" dirty="0"/>
            <a:t>Computer based training</a:t>
          </a:r>
          <a:endParaRPr lang="en-US" sz="2000" kern="1200" dirty="0"/>
        </a:p>
      </dsp:txBody>
      <dsp:txXfrm>
        <a:off x="31450" y="809248"/>
        <a:ext cx="7176100" cy="581360"/>
      </dsp:txXfrm>
    </dsp:sp>
    <dsp:sp modelId="{8CAF0B74-3C9C-44F4-8A70-813427359169}">
      <dsp:nvSpPr>
        <dsp:cNvPr id="0" name=""/>
        <dsp:cNvSpPr/>
      </dsp:nvSpPr>
      <dsp:spPr>
        <a:xfrm>
          <a:off x="0" y="1473899"/>
          <a:ext cx="7239000" cy="692408"/>
        </a:xfrm>
        <a:prstGeom prst="roundRect">
          <a:avLst/>
        </a:prstGeom>
        <a:solidFill>
          <a:schemeClr val="accent1">
            <a:hueOff val="0"/>
            <a:satOff val="0"/>
            <a:lumOff val="0"/>
            <a:alphaOff val="0"/>
          </a:schemeClr>
        </a:solidFill>
        <a:ln w="400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IN" sz="2000" kern="1200" dirty="0"/>
            <a:t>Active Learning</a:t>
          </a:r>
          <a:endParaRPr lang="en-US" sz="2000" kern="1200" dirty="0"/>
        </a:p>
      </dsp:txBody>
      <dsp:txXfrm>
        <a:off x="33801" y="1507700"/>
        <a:ext cx="7171398" cy="624806"/>
      </dsp:txXfrm>
    </dsp:sp>
    <dsp:sp modelId="{1903C420-1EF7-4EF1-BF76-AB04D981F284}">
      <dsp:nvSpPr>
        <dsp:cNvPr id="0" name=""/>
        <dsp:cNvSpPr/>
      </dsp:nvSpPr>
      <dsp:spPr>
        <a:xfrm>
          <a:off x="0" y="2209801"/>
          <a:ext cx="7239000" cy="621066"/>
        </a:xfrm>
        <a:prstGeom prst="roundRect">
          <a:avLst/>
        </a:prstGeom>
        <a:solidFill>
          <a:schemeClr val="accent1">
            <a:hueOff val="0"/>
            <a:satOff val="0"/>
            <a:lumOff val="0"/>
            <a:alphaOff val="0"/>
          </a:schemeClr>
        </a:solidFill>
        <a:ln w="400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IN" sz="2000" kern="1200" dirty="0"/>
            <a:t>Roles as a Trainer</a:t>
          </a:r>
          <a:endParaRPr lang="en-US" sz="2000" kern="1200" dirty="0"/>
        </a:p>
      </dsp:txBody>
      <dsp:txXfrm>
        <a:off x="30318" y="2240119"/>
        <a:ext cx="7178364" cy="560430"/>
      </dsp:txXfrm>
    </dsp:sp>
    <dsp:sp modelId="{5103DD18-3555-45E4-B34C-277A527CA137}">
      <dsp:nvSpPr>
        <dsp:cNvPr id="0" name=""/>
        <dsp:cNvSpPr/>
      </dsp:nvSpPr>
      <dsp:spPr>
        <a:xfrm>
          <a:off x="0" y="2891054"/>
          <a:ext cx="7239000" cy="646020"/>
        </a:xfrm>
        <a:prstGeom prst="roundRect">
          <a:avLst/>
        </a:prstGeom>
        <a:solidFill>
          <a:schemeClr val="accent1">
            <a:hueOff val="0"/>
            <a:satOff val="0"/>
            <a:lumOff val="0"/>
            <a:alphaOff val="0"/>
          </a:schemeClr>
        </a:solidFill>
        <a:ln w="400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IN" sz="2000" kern="1200" dirty="0"/>
            <a:t>Influence of e-Learning</a:t>
          </a:r>
          <a:endParaRPr lang="en-US" sz="2000" kern="1200" dirty="0"/>
        </a:p>
      </dsp:txBody>
      <dsp:txXfrm>
        <a:off x="31536" y="2922590"/>
        <a:ext cx="7175928" cy="582948"/>
      </dsp:txXfrm>
    </dsp:sp>
    <dsp:sp modelId="{54D4E2D8-3754-4CA2-BD6F-623F68BEFEDF}">
      <dsp:nvSpPr>
        <dsp:cNvPr id="0" name=""/>
        <dsp:cNvSpPr/>
      </dsp:nvSpPr>
      <dsp:spPr>
        <a:xfrm>
          <a:off x="0" y="3588915"/>
          <a:ext cx="7239000" cy="685449"/>
        </a:xfrm>
        <a:prstGeom prst="roundRect">
          <a:avLst/>
        </a:prstGeom>
        <a:solidFill>
          <a:schemeClr val="accent1">
            <a:hueOff val="0"/>
            <a:satOff val="0"/>
            <a:lumOff val="0"/>
            <a:alphaOff val="0"/>
          </a:schemeClr>
        </a:solidFill>
        <a:ln w="400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IN" sz="2000" kern="1200" dirty="0"/>
            <a:t>Adaptive Learning</a:t>
          </a:r>
          <a:endParaRPr lang="en-US" sz="2000" kern="1200" dirty="0"/>
        </a:p>
      </dsp:txBody>
      <dsp:txXfrm>
        <a:off x="33461" y="3622376"/>
        <a:ext cx="7172078" cy="618527"/>
      </dsp:txXfrm>
    </dsp:sp>
    <dsp:sp modelId="{6CD04030-22A9-4674-9C5E-33F3D86BCAD2}">
      <dsp:nvSpPr>
        <dsp:cNvPr id="0" name=""/>
        <dsp:cNvSpPr/>
      </dsp:nvSpPr>
      <dsp:spPr>
        <a:xfrm>
          <a:off x="0" y="4326204"/>
          <a:ext cx="7239000" cy="607148"/>
        </a:xfrm>
        <a:prstGeom prst="roundRect">
          <a:avLst/>
        </a:prstGeom>
        <a:solidFill>
          <a:schemeClr val="accent1">
            <a:hueOff val="0"/>
            <a:satOff val="0"/>
            <a:lumOff val="0"/>
            <a:alphaOff val="0"/>
          </a:schemeClr>
        </a:solidFill>
        <a:ln w="400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IN" sz="1800" kern="1200" dirty="0"/>
            <a:t>Integrating learning and development into organisational strategy</a:t>
          </a:r>
          <a:endParaRPr lang="en-US" sz="1800" kern="1200" dirty="0"/>
        </a:p>
      </dsp:txBody>
      <dsp:txXfrm>
        <a:off x="29639" y="4355843"/>
        <a:ext cx="7179722" cy="547870"/>
      </dsp:txXfrm>
    </dsp:sp>
    <dsp:sp modelId="{8CABE740-CC7A-427A-A081-E2969F5EC1A0}">
      <dsp:nvSpPr>
        <dsp:cNvPr id="0" name=""/>
        <dsp:cNvSpPr/>
      </dsp:nvSpPr>
      <dsp:spPr>
        <a:xfrm>
          <a:off x="0" y="4985193"/>
          <a:ext cx="7239000" cy="784053"/>
        </a:xfrm>
        <a:prstGeom prst="roundRect">
          <a:avLst/>
        </a:prstGeom>
        <a:solidFill>
          <a:schemeClr val="accent1">
            <a:hueOff val="0"/>
            <a:satOff val="0"/>
            <a:lumOff val="0"/>
            <a:alphaOff val="0"/>
          </a:schemeClr>
        </a:solidFill>
        <a:ln w="400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IN" sz="2000" kern="1200" dirty="0"/>
            <a:t>Behavioural Changes</a:t>
          </a:r>
          <a:endParaRPr lang="en-US" sz="2000" kern="1200" dirty="0"/>
        </a:p>
      </dsp:txBody>
      <dsp:txXfrm>
        <a:off x="38274" y="5023467"/>
        <a:ext cx="7162452" cy="70750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A9415E9-1E96-489E-90ED-DEFC7472DA29}">
      <dsp:nvSpPr>
        <dsp:cNvPr id="0" name=""/>
        <dsp:cNvSpPr/>
      </dsp:nvSpPr>
      <dsp:spPr>
        <a:xfrm>
          <a:off x="0" y="33706"/>
          <a:ext cx="7239000" cy="798524"/>
        </a:xfrm>
        <a:prstGeom prst="roundRect">
          <a:avLst/>
        </a:prstGeom>
        <a:solidFill>
          <a:schemeClr val="accent1">
            <a:hueOff val="0"/>
            <a:satOff val="0"/>
            <a:lumOff val="0"/>
            <a:alphaOff val="0"/>
          </a:schemeClr>
        </a:solidFill>
        <a:ln w="400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IN" sz="2100" kern="1200" dirty="0"/>
            <a:t>Real use of training experts</a:t>
          </a:r>
          <a:endParaRPr lang="en-US" sz="2100" kern="1200" dirty="0"/>
        </a:p>
      </dsp:txBody>
      <dsp:txXfrm>
        <a:off x="38981" y="72687"/>
        <a:ext cx="7161038" cy="720562"/>
      </dsp:txXfrm>
    </dsp:sp>
    <dsp:sp modelId="{2CDBF2EF-568E-461C-92B6-34FEDFD96B46}">
      <dsp:nvSpPr>
        <dsp:cNvPr id="0" name=""/>
        <dsp:cNvSpPr/>
      </dsp:nvSpPr>
      <dsp:spPr>
        <a:xfrm>
          <a:off x="0" y="892711"/>
          <a:ext cx="7239000" cy="798524"/>
        </a:xfrm>
        <a:prstGeom prst="roundRect">
          <a:avLst/>
        </a:prstGeom>
        <a:solidFill>
          <a:schemeClr val="accent1">
            <a:hueOff val="0"/>
            <a:satOff val="0"/>
            <a:lumOff val="0"/>
            <a:alphaOff val="0"/>
          </a:schemeClr>
        </a:solidFill>
        <a:ln w="400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IN" sz="2100" kern="1200" dirty="0"/>
            <a:t>Trainees’ Motivation and Timely </a:t>
          </a:r>
          <a:r>
            <a:rPr lang="en-IN" sz="2100" kern="1200" dirty="0" err="1"/>
            <a:t>Counseling</a:t>
          </a:r>
          <a:r>
            <a:rPr lang="en-IN" sz="2100" kern="1200" dirty="0"/>
            <a:t> for better result</a:t>
          </a:r>
          <a:endParaRPr lang="en-US" sz="2100" kern="1200" dirty="0"/>
        </a:p>
      </dsp:txBody>
      <dsp:txXfrm>
        <a:off x="38981" y="931692"/>
        <a:ext cx="7161038" cy="720562"/>
      </dsp:txXfrm>
    </dsp:sp>
    <dsp:sp modelId="{898C9030-00A7-457C-A099-B45EEB38372E}">
      <dsp:nvSpPr>
        <dsp:cNvPr id="0" name=""/>
        <dsp:cNvSpPr/>
      </dsp:nvSpPr>
      <dsp:spPr>
        <a:xfrm>
          <a:off x="0" y="1751716"/>
          <a:ext cx="7239000" cy="798524"/>
        </a:xfrm>
        <a:prstGeom prst="roundRect">
          <a:avLst/>
        </a:prstGeom>
        <a:solidFill>
          <a:schemeClr val="accent1">
            <a:hueOff val="0"/>
            <a:satOff val="0"/>
            <a:lumOff val="0"/>
            <a:alphaOff val="0"/>
          </a:schemeClr>
        </a:solidFill>
        <a:ln w="400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IN" sz="2100" kern="1200" dirty="0"/>
            <a:t>Competency Mapping</a:t>
          </a:r>
          <a:endParaRPr lang="en-US" sz="2100" kern="1200" dirty="0"/>
        </a:p>
      </dsp:txBody>
      <dsp:txXfrm>
        <a:off x="38981" y="1790697"/>
        <a:ext cx="7161038" cy="720562"/>
      </dsp:txXfrm>
    </dsp:sp>
    <dsp:sp modelId="{F72D36BD-B744-490E-AA98-72F52E1C3E2A}">
      <dsp:nvSpPr>
        <dsp:cNvPr id="0" name=""/>
        <dsp:cNvSpPr/>
      </dsp:nvSpPr>
      <dsp:spPr>
        <a:xfrm>
          <a:off x="0" y="2610721"/>
          <a:ext cx="7239000" cy="798524"/>
        </a:xfrm>
        <a:prstGeom prst="roundRect">
          <a:avLst/>
        </a:prstGeom>
        <a:solidFill>
          <a:schemeClr val="accent1">
            <a:hueOff val="0"/>
            <a:satOff val="0"/>
            <a:lumOff val="0"/>
            <a:alphaOff val="0"/>
          </a:schemeClr>
        </a:solidFill>
        <a:ln w="400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IN" sz="2100" kern="1200" dirty="0"/>
            <a:t>Comfort level Training</a:t>
          </a:r>
          <a:endParaRPr lang="en-US" sz="2100" kern="1200" dirty="0"/>
        </a:p>
      </dsp:txBody>
      <dsp:txXfrm>
        <a:off x="38981" y="2649702"/>
        <a:ext cx="7161038" cy="720562"/>
      </dsp:txXfrm>
    </dsp:sp>
    <dsp:sp modelId="{D0D163DF-0DA9-4B98-B51E-C736B79FC60D}">
      <dsp:nvSpPr>
        <dsp:cNvPr id="0" name=""/>
        <dsp:cNvSpPr/>
      </dsp:nvSpPr>
      <dsp:spPr>
        <a:xfrm>
          <a:off x="0" y="3469726"/>
          <a:ext cx="7239000" cy="798524"/>
        </a:xfrm>
        <a:prstGeom prst="roundRect">
          <a:avLst/>
        </a:prstGeom>
        <a:solidFill>
          <a:schemeClr val="accent1">
            <a:hueOff val="0"/>
            <a:satOff val="0"/>
            <a:lumOff val="0"/>
            <a:alphaOff val="0"/>
          </a:schemeClr>
        </a:solidFill>
        <a:ln w="400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IN" sz="2100" kern="1200" dirty="0"/>
            <a:t>Social Networking</a:t>
          </a:r>
          <a:endParaRPr lang="en-US" sz="2100" kern="1200" dirty="0"/>
        </a:p>
      </dsp:txBody>
      <dsp:txXfrm>
        <a:off x="38981" y="3508707"/>
        <a:ext cx="7161038" cy="720562"/>
      </dsp:txXfrm>
    </dsp:sp>
    <dsp:sp modelId="{1C86C904-EE6F-4FED-BC0E-8DE3B6F03A30}">
      <dsp:nvSpPr>
        <dsp:cNvPr id="0" name=""/>
        <dsp:cNvSpPr/>
      </dsp:nvSpPr>
      <dsp:spPr>
        <a:xfrm>
          <a:off x="0" y="4328731"/>
          <a:ext cx="7239000" cy="798524"/>
        </a:xfrm>
        <a:prstGeom prst="roundRect">
          <a:avLst/>
        </a:prstGeom>
        <a:solidFill>
          <a:schemeClr val="accent1">
            <a:hueOff val="0"/>
            <a:satOff val="0"/>
            <a:lumOff val="0"/>
            <a:alphaOff val="0"/>
          </a:schemeClr>
        </a:solidFill>
        <a:ln w="400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IN" sz="2100" kern="1200" dirty="0"/>
            <a:t>Create own learning devices</a:t>
          </a:r>
          <a:endParaRPr lang="en-US" sz="2100" kern="1200" dirty="0"/>
        </a:p>
      </dsp:txBody>
      <dsp:txXfrm>
        <a:off x="38981" y="4367712"/>
        <a:ext cx="7161038" cy="72056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C40AE4F-5626-4900-B561-CDFFC5254E34}">
      <dsp:nvSpPr>
        <dsp:cNvPr id="0" name=""/>
        <dsp:cNvSpPr/>
      </dsp:nvSpPr>
      <dsp:spPr>
        <a:xfrm>
          <a:off x="0" y="720481"/>
          <a:ext cx="7239000" cy="608400"/>
        </a:xfrm>
        <a:prstGeom prst="roundRect">
          <a:avLst/>
        </a:prstGeom>
        <a:solidFill>
          <a:schemeClr val="accent1">
            <a:hueOff val="0"/>
            <a:satOff val="0"/>
            <a:lumOff val="0"/>
            <a:alphaOff val="0"/>
          </a:schemeClr>
        </a:solidFill>
        <a:ln w="400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IN" sz="2600" kern="1200" dirty="0"/>
            <a:t>Demand for Mobile-Learning</a:t>
          </a:r>
          <a:endParaRPr lang="en-US" sz="2600" kern="1200" dirty="0"/>
        </a:p>
      </dsp:txBody>
      <dsp:txXfrm>
        <a:off x="29700" y="750181"/>
        <a:ext cx="7179600" cy="549000"/>
      </dsp:txXfrm>
    </dsp:sp>
    <dsp:sp modelId="{11C5A00C-1458-495B-A09D-18184074371C}">
      <dsp:nvSpPr>
        <dsp:cNvPr id="0" name=""/>
        <dsp:cNvSpPr/>
      </dsp:nvSpPr>
      <dsp:spPr>
        <a:xfrm>
          <a:off x="0" y="1403761"/>
          <a:ext cx="7239000" cy="608400"/>
        </a:xfrm>
        <a:prstGeom prst="roundRect">
          <a:avLst/>
        </a:prstGeom>
        <a:solidFill>
          <a:schemeClr val="accent1">
            <a:hueOff val="0"/>
            <a:satOff val="0"/>
            <a:lumOff val="0"/>
            <a:alphaOff val="0"/>
          </a:schemeClr>
        </a:solidFill>
        <a:ln w="400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IN" sz="2600" kern="1200" dirty="0"/>
            <a:t>Technology based methods:</a:t>
          </a:r>
          <a:endParaRPr lang="en-US" sz="2600" kern="1200" dirty="0"/>
        </a:p>
      </dsp:txBody>
      <dsp:txXfrm>
        <a:off x="29700" y="1433461"/>
        <a:ext cx="7179600" cy="549000"/>
      </dsp:txXfrm>
    </dsp:sp>
    <dsp:sp modelId="{DC3ECE9D-A1BF-4F51-988C-5F8EB596264F}">
      <dsp:nvSpPr>
        <dsp:cNvPr id="0" name=""/>
        <dsp:cNvSpPr/>
      </dsp:nvSpPr>
      <dsp:spPr>
        <a:xfrm>
          <a:off x="0" y="2087041"/>
          <a:ext cx="7239000" cy="608400"/>
        </a:xfrm>
        <a:prstGeom prst="roundRect">
          <a:avLst/>
        </a:prstGeom>
        <a:solidFill>
          <a:schemeClr val="accent1">
            <a:hueOff val="0"/>
            <a:satOff val="0"/>
            <a:lumOff val="0"/>
            <a:alphaOff val="0"/>
          </a:schemeClr>
        </a:solidFill>
        <a:ln w="400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IN" sz="2600" kern="1200" dirty="0"/>
            <a:t>Creation of cloud based platforms</a:t>
          </a:r>
          <a:endParaRPr lang="en-US" sz="2600" kern="1200" dirty="0"/>
        </a:p>
      </dsp:txBody>
      <dsp:txXfrm>
        <a:off x="29700" y="2116741"/>
        <a:ext cx="7179600" cy="549000"/>
      </dsp:txXfrm>
    </dsp:sp>
    <dsp:sp modelId="{FEA4CF35-F8BE-4DF3-80E1-0617605B2A5F}">
      <dsp:nvSpPr>
        <dsp:cNvPr id="0" name=""/>
        <dsp:cNvSpPr/>
      </dsp:nvSpPr>
      <dsp:spPr>
        <a:xfrm>
          <a:off x="0" y="2770321"/>
          <a:ext cx="7239000" cy="608400"/>
        </a:xfrm>
        <a:prstGeom prst="roundRect">
          <a:avLst/>
        </a:prstGeom>
        <a:solidFill>
          <a:schemeClr val="accent1">
            <a:hueOff val="0"/>
            <a:satOff val="0"/>
            <a:lumOff val="0"/>
            <a:alphaOff val="0"/>
          </a:schemeClr>
        </a:solidFill>
        <a:ln w="400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IN" sz="2600" kern="1200" dirty="0"/>
            <a:t>Performance Consulting</a:t>
          </a:r>
          <a:endParaRPr lang="en-US" sz="2600" kern="1200" dirty="0"/>
        </a:p>
      </dsp:txBody>
      <dsp:txXfrm>
        <a:off x="29700" y="2800021"/>
        <a:ext cx="7179600" cy="549000"/>
      </dsp:txXfrm>
    </dsp:sp>
    <dsp:sp modelId="{2076C53A-8659-4865-9911-D1E9AE589540}">
      <dsp:nvSpPr>
        <dsp:cNvPr id="0" name=""/>
        <dsp:cNvSpPr/>
      </dsp:nvSpPr>
      <dsp:spPr>
        <a:xfrm>
          <a:off x="0" y="3453601"/>
          <a:ext cx="7239000" cy="608400"/>
        </a:xfrm>
        <a:prstGeom prst="roundRect">
          <a:avLst/>
        </a:prstGeom>
        <a:solidFill>
          <a:schemeClr val="accent1">
            <a:hueOff val="0"/>
            <a:satOff val="0"/>
            <a:lumOff val="0"/>
            <a:alphaOff val="0"/>
          </a:schemeClr>
        </a:solidFill>
        <a:ln w="400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IN" sz="2600" kern="1200" dirty="0" err="1"/>
            <a:t>Gamification</a:t>
          </a:r>
          <a:r>
            <a:rPr lang="en-IN" sz="2600" kern="1200" dirty="0"/>
            <a:t> techniques for training</a:t>
          </a:r>
          <a:endParaRPr lang="en-US" sz="2600" kern="1200" dirty="0"/>
        </a:p>
      </dsp:txBody>
      <dsp:txXfrm>
        <a:off x="29700" y="3483301"/>
        <a:ext cx="7179600" cy="549000"/>
      </dsp:txXfrm>
    </dsp:sp>
    <dsp:sp modelId="{EE727A6F-0029-447A-BDE8-FCBE02344778}">
      <dsp:nvSpPr>
        <dsp:cNvPr id="0" name=""/>
        <dsp:cNvSpPr/>
      </dsp:nvSpPr>
      <dsp:spPr>
        <a:xfrm>
          <a:off x="0" y="4136881"/>
          <a:ext cx="7239000" cy="608400"/>
        </a:xfrm>
        <a:prstGeom prst="roundRect">
          <a:avLst/>
        </a:prstGeom>
        <a:solidFill>
          <a:schemeClr val="accent1">
            <a:hueOff val="0"/>
            <a:satOff val="0"/>
            <a:lumOff val="0"/>
            <a:alphaOff val="0"/>
          </a:schemeClr>
        </a:solidFill>
        <a:ln w="400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IN" sz="2600" kern="1200" dirty="0"/>
            <a:t>Organisations are becoming more transparent</a:t>
          </a:r>
          <a:endParaRPr lang="en-US" sz="2600" kern="1200" dirty="0"/>
        </a:p>
      </dsp:txBody>
      <dsp:txXfrm>
        <a:off x="29700" y="4166581"/>
        <a:ext cx="7179600" cy="54900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B1E03EF-2D0E-401D-8C4E-AF751058D708}" type="datetimeFigureOut">
              <a:rPr lang="en-US" smtClean="0"/>
              <a:pPr/>
              <a:t>9/13/2023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4A8E17E-7AA1-42AB-9239-846FE64A242B}"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a:p>
        </p:txBody>
      </p:sp>
      <p:sp>
        <p:nvSpPr>
          <p:cNvPr id="4" name="Slide Number Placeholder 3"/>
          <p:cNvSpPr>
            <a:spLocks noGrp="1"/>
          </p:cNvSpPr>
          <p:nvPr>
            <p:ph type="sldNum" sz="quarter" idx="10"/>
          </p:nvPr>
        </p:nvSpPr>
        <p:spPr/>
        <p:txBody>
          <a:bodyPr/>
          <a:lstStyle/>
          <a:p>
            <a:fld id="{17F22A79-16FF-4C02-872A-D0BDE1C77A49}" type="slidenum">
              <a:rPr lang="en-US" smtClean="0"/>
              <a:pPr/>
              <a:t>68</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a:p>
        </p:txBody>
      </p:sp>
      <p:sp>
        <p:nvSpPr>
          <p:cNvPr id="4" name="Slide Number Placeholder 3"/>
          <p:cNvSpPr>
            <a:spLocks noGrp="1"/>
          </p:cNvSpPr>
          <p:nvPr>
            <p:ph type="sldNum" sz="quarter" idx="10"/>
          </p:nvPr>
        </p:nvSpPr>
        <p:spPr/>
        <p:txBody>
          <a:bodyPr/>
          <a:lstStyle/>
          <a:p>
            <a:fld id="{17F22A79-16FF-4C02-872A-D0BDE1C77A49}" type="slidenum">
              <a:rPr lang="en-US" smtClean="0"/>
              <a:pPr/>
              <a:t>96</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a:p>
        </p:txBody>
      </p:sp>
      <p:sp>
        <p:nvSpPr>
          <p:cNvPr id="4" name="Slide Number Placeholder 3"/>
          <p:cNvSpPr>
            <a:spLocks noGrp="1"/>
          </p:cNvSpPr>
          <p:nvPr>
            <p:ph type="sldNum" sz="quarter" idx="10"/>
          </p:nvPr>
        </p:nvSpPr>
        <p:spPr/>
        <p:txBody>
          <a:bodyPr/>
          <a:lstStyle/>
          <a:p>
            <a:fld id="{17F22A79-16FF-4C02-872A-D0BDE1C77A49}" type="slidenum">
              <a:rPr lang="en-US" smtClean="0"/>
              <a:pPr/>
              <a:t>98</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a:p>
            <a:endParaRPr lang="en-US" dirty="0"/>
          </a:p>
        </p:txBody>
      </p:sp>
      <p:sp>
        <p:nvSpPr>
          <p:cNvPr id="4" name="Slide Number Placeholder 3"/>
          <p:cNvSpPr>
            <a:spLocks noGrp="1"/>
          </p:cNvSpPr>
          <p:nvPr>
            <p:ph type="sldNum" sz="quarter" idx="10"/>
          </p:nvPr>
        </p:nvSpPr>
        <p:spPr/>
        <p:txBody>
          <a:bodyPr/>
          <a:lstStyle/>
          <a:p>
            <a:fld id="{17F22A79-16FF-4C02-872A-D0BDE1C77A49}" type="slidenum">
              <a:rPr lang="en-US" smtClean="0"/>
              <a:pPr/>
              <a:t>100</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2">
        <a:schemeClr val="bg1"/>
      </p:bgRef>
    </p:bg>
    <p:spTree>
      <p:nvGrpSpPr>
        <p:cNvPr id="1" name=""/>
        <p:cNvGrpSpPr/>
        <p:nvPr/>
      </p:nvGrpSpPr>
      <p:grpSpPr>
        <a:xfrm>
          <a:off x="0" y="0"/>
          <a:ext cx="0" cy="0"/>
          <a:chOff x="0" y="0"/>
          <a:chExt cx="0" cy="0"/>
        </a:xfrm>
      </p:grpSpPr>
      <p:sp>
        <p:nvSpPr>
          <p:cNvPr id="8" name="Rectangle 7"/>
          <p:cNvSpPr/>
          <p:nvPr/>
        </p:nvSpPr>
        <p:spPr>
          <a:xfrm flipH="1">
            <a:off x="2667000" y="0"/>
            <a:ext cx="6477000" cy="6858000"/>
          </a:xfrm>
          <a:prstGeom prst="rect">
            <a:avLst/>
          </a:prstGeom>
          <a:blipFill>
            <a:blip r:embed="rId2">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00000" r="50000"/>
                </a:path>
                <a:tileRect/>
              </a:gradFill>
            </a:fillOverlay>
            <a:innerShdw blurRad="63500" dist="44450" dir="10800000">
              <a:srgbClr val="000000">
                <a:alpha val="50000"/>
              </a:srgbClr>
            </a:inn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Straight Connector 8"/>
          <p:cNvSpPr>
            <a:spLocks noChangeShapeType="1"/>
          </p:cNvSpPr>
          <p:nvPr/>
        </p:nvSpPr>
        <p:spPr bwMode="auto">
          <a:xfrm rot="16200000">
            <a:off x="-762000" y="3429000"/>
            <a:ext cx="6858000" cy="0"/>
          </a:xfrm>
          <a:prstGeom prst="line">
            <a:avLst/>
          </a:prstGeom>
          <a:noFill/>
          <a:ln w="11430" cap="flat" cmpd="sng" algn="ctr">
            <a:solidFill>
              <a:schemeClr val="bg1">
                <a:shade val="95000"/>
              </a:schemeClr>
            </a:solidFill>
            <a:prstDash val="solid"/>
            <a:miter lim="800000"/>
            <a:headEnd type="none" w="med" len="med"/>
            <a:tailEnd type="none" w="med" len="med"/>
          </a:ln>
          <a:effectLst/>
        </p:spPr>
        <p:txBody>
          <a:bodyPr vert="horz" wrap="square" lIns="91440" tIns="45720" rIns="91440" bIns="45720" anchor="t" compatLnSpc="1"/>
          <a:lstStyle/>
          <a:p>
            <a:endParaRPr kumimoji="0" lang="en-US"/>
          </a:p>
        </p:txBody>
      </p:sp>
      <p:sp>
        <p:nvSpPr>
          <p:cNvPr id="12" name="Title 11"/>
          <p:cNvSpPr>
            <a:spLocks noGrp="1"/>
          </p:cNvSpPr>
          <p:nvPr>
            <p:ph type="ctrTitle"/>
          </p:nvPr>
        </p:nvSpPr>
        <p:spPr>
          <a:xfrm>
            <a:off x="3366868" y="533400"/>
            <a:ext cx="5105400" cy="2868168"/>
          </a:xfrm>
        </p:spPr>
        <p:txBody>
          <a:bodyPr lIns="45720" tIns="0" rIns="45720">
            <a:noAutofit/>
          </a:bodyPr>
          <a:lstStyle>
            <a:lvl1pPr algn="r">
              <a:defRPr sz="4200" b="1"/>
            </a:lvl1pPr>
            <a:extLst/>
          </a:lstStyle>
          <a:p>
            <a:r>
              <a:rPr kumimoji="0" lang="en-US"/>
              <a:t>Click to edit Master title style</a:t>
            </a:r>
          </a:p>
        </p:txBody>
      </p:sp>
      <p:sp>
        <p:nvSpPr>
          <p:cNvPr id="25" name="Subtitle 24"/>
          <p:cNvSpPr>
            <a:spLocks noGrp="1"/>
          </p:cNvSpPr>
          <p:nvPr>
            <p:ph type="subTitle" idx="1"/>
          </p:nvPr>
        </p:nvSpPr>
        <p:spPr>
          <a:xfrm>
            <a:off x="3354442" y="3539864"/>
            <a:ext cx="5114778" cy="1101248"/>
          </a:xfrm>
        </p:spPr>
        <p:txBody>
          <a:bodyPr lIns="45720" tIns="0" rIns="45720" bIns="0"/>
          <a:lstStyle>
            <a:lvl1pPr marL="0" indent="0" algn="r">
              <a:buNone/>
              <a:defRPr sz="2200">
                <a:solidFill>
                  <a:srgbClr val="FFFFFF"/>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a:t>Click to edit Master subtitle style</a:t>
            </a:r>
          </a:p>
        </p:txBody>
      </p:sp>
      <p:sp>
        <p:nvSpPr>
          <p:cNvPr id="31" name="Date Placeholder 30"/>
          <p:cNvSpPr>
            <a:spLocks noGrp="1"/>
          </p:cNvSpPr>
          <p:nvPr>
            <p:ph type="dt" sz="half" idx="10"/>
          </p:nvPr>
        </p:nvSpPr>
        <p:spPr>
          <a:xfrm>
            <a:off x="5871224" y="6557946"/>
            <a:ext cx="2002464" cy="226902"/>
          </a:xfrm>
        </p:spPr>
        <p:txBody>
          <a:bodyPr/>
          <a:lstStyle>
            <a:lvl1pPr>
              <a:defRPr lang="en-US" smtClean="0">
                <a:solidFill>
                  <a:srgbClr val="FFFFFF"/>
                </a:solidFill>
              </a:defRPr>
            </a:lvl1pPr>
            <a:extLst/>
          </a:lstStyle>
          <a:p>
            <a:fld id="{1D8BD707-D9CF-40AE-B4C6-C98DA3205C09}" type="datetimeFigureOut">
              <a:rPr lang="en-US" smtClean="0"/>
              <a:pPr/>
              <a:t>9/13/2023</a:t>
            </a:fld>
            <a:endParaRPr lang="en-US"/>
          </a:p>
        </p:txBody>
      </p:sp>
      <p:sp>
        <p:nvSpPr>
          <p:cNvPr id="18" name="Footer Placeholder 17"/>
          <p:cNvSpPr>
            <a:spLocks noGrp="1"/>
          </p:cNvSpPr>
          <p:nvPr>
            <p:ph type="ftr" sz="quarter" idx="11"/>
          </p:nvPr>
        </p:nvSpPr>
        <p:spPr>
          <a:xfrm>
            <a:off x="2819400" y="6557946"/>
            <a:ext cx="2927722" cy="228600"/>
          </a:xfrm>
        </p:spPr>
        <p:txBody>
          <a:bodyPr/>
          <a:lstStyle>
            <a:lvl1pPr>
              <a:defRPr lang="en-US" dirty="0">
                <a:solidFill>
                  <a:srgbClr val="FFFFFF"/>
                </a:solidFill>
              </a:defRPr>
            </a:lvl1pPr>
            <a:extLst/>
          </a:lstStyle>
          <a:p>
            <a:endParaRPr lang="en-US"/>
          </a:p>
        </p:txBody>
      </p:sp>
      <p:sp>
        <p:nvSpPr>
          <p:cNvPr id="29" name="Slide Number Placeholder 28"/>
          <p:cNvSpPr>
            <a:spLocks noGrp="1"/>
          </p:cNvSpPr>
          <p:nvPr>
            <p:ph type="sldNum" sz="quarter" idx="12"/>
          </p:nvPr>
        </p:nvSpPr>
        <p:spPr>
          <a:xfrm>
            <a:off x="7880884" y="6556248"/>
            <a:ext cx="588336" cy="228600"/>
          </a:xfrm>
        </p:spPr>
        <p:txBody>
          <a:bodyPr/>
          <a:lstStyle>
            <a:lvl1pPr>
              <a:defRPr lang="en-US" smtClean="0">
                <a:solidFill>
                  <a:srgbClr val="FFFFFF"/>
                </a:solidFill>
              </a:defRPr>
            </a:lvl1pPr>
            <a:extLst/>
          </a:lstStyle>
          <a:p>
            <a:fld id="{B6F15528-21DE-4FAA-801E-634DDDAF4B2B}"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1D8BD707-D9CF-40AE-B4C6-C98DA3205C09}" type="datetimeFigureOut">
              <a:rPr lang="en-US" smtClean="0"/>
              <a:pPr/>
              <a:t>9/13/2023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274955"/>
            <a:ext cx="1524000" cy="5851525"/>
          </a:xfrm>
        </p:spPr>
        <p:txBody>
          <a:bodyPr vert="eaVert" anchor="t"/>
          <a:lstStyle/>
          <a:p>
            <a:r>
              <a:rPr kumimoji="0" lang="en-US"/>
              <a:t>Click to edit Master title style</a:t>
            </a:r>
          </a:p>
        </p:txBody>
      </p:sp>
      <p:sp>
        <p:nvSpPr>
          <p:cNvPr id="3" name="Vertical Text Placeholder 2"/>
          <p:cNvSpPr>
            <a:spLocks noGrp="1"/>
          </p:cNvSpPr>
          <p:nvPr>
            <p:ph type="body" orient="vert" idx="1"/>
          </p:nvPr>
        </p:nvSpPr>
        <p:spPr>
          <a:xfrm>
            <a:off x="457200" y="274642"/>
            <a:ext cx="60198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4242816" y="6557946"/>
            <a:ext cx="2002464" cy="226902"/>
          </a:xfrm>
        </p:spPr>
        <p:txBody>
          <a:bodyPr/>
          <a:lstStyle/>
          <a:p>
            <a:fld id="{1D8BD707-D9CF-40AE-B4C6-C98DA3205C09}" type="datetimeFigureOut">
              <a:rPr lang="en-US" smtClean="0"/>
              <a:pPr/>
              <a:t>9/13/2023</a:t>
            </a:fld>
            <a:endParaRPr lang="en-US"/>
          </a:p>
        </p:txBody>
      </p:sp>
      <p:sp>
        <p:nvSpPr>
          <p:cNvPr id="5" name="Footer Placeholder 4"/>
          <p:cNvSpPr>
            <a:spLocks noGrp="1"/>
          </p:cNvSpPr>
          <p:nvPr>
            <p:ph type="ftr" sz="quarter" idx="11"/>
          </p:nvPr>
        </p:nvSpPr>
        <p:spPr>
          <a:xfrm>
            <a:off x="457200" y="6556248"/>
            <a:ext cx="3657600" cy="228600"/>
          </a:xfrm>
        </p:spPr>
        <p:txBody>
          <a:bodyPr/>
          <a:lstStyle/>
          <a:p>
            <a:endParaRPr lang="en-US"/>
          </a:p>
        </p:txBody>
      </p:sp>
      <p:sp>
        <p:nvSpPr>
          <p:cNvPr id="6" name="Slide Number Placeholder 5"/>
          <p:cNvSpPr>
            <a:spLocks noGrp="1"/>
          </p:cNvSpPr>
          <p:nvPr>
            <p:ph type="sldNum" sz="quarter" idx="12"/>
          </p:nvPr>
        </p:nvSpPr>
        <p:spPr>
          <a:xfrm>
            <a:off x="6254496" y="6553200"/>
            <a:ext cx="588336" cy="228600"/>
          </a:xfrm>
        </p:spPr>
        <p:txBody>
          <a:bodyPr/>
          <a:lstStyle>
            <a:lvl1pPr>
              <a:defRPr>
                <a:solidFill>
                  <a:schemeClr val="tx2"/>
                </a:solidFill>
              </a:defRPr>
            </a:lvl1pPr>
            <a:extLst/>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extLst/>
          </a:lstStyle>
          <a:p>
            <a:r>
              <a:rPr kumimoji="0" lang="en-US" dirty="0"/>
              <a:t>Click to edit Master title style</a:t>
            </a:r>
          </a:p>
        </p:txBody>
      </p:sp>
      <p:sp>
        <p:nvSpPr>
          <p:cNvPr id="3" name="Content Placeholder 2"/>
          <p:cNvSpPr>
            <a:spLocks noGrp="1"/>
          </p:cNvSpPr>
          <p:nvPr>
            <p:ph idx="1"/>
          </p:nvPr>
        </p:nvSpPr>
        <p:spPr/>
        <p:txBody>
          <a:bodyPr/>
          <a:lstStyle/>
          <a:p>
            <a:pPr lvl="0" eaLnBrk="1" latinLnBrk="0" hangingPunct="1"/>
            <a:r>
              <a:rPr lang="en-US" dirty="0"/>
              <a:t>Click to edit Master text styles</a:t>
            </a:r>
          </a:p>
          <a:p>
            <a:pPr lvl="1" eaLnBrk="1" latinLnBrk="0" hangingPunct="1"/>
            <a:r>
              <a:rPr lang="en-US" dirty="0"/>
              <a:t>Second level</a:t>
            </a:r>
          </a:p>
          <a:p>
            <a:pPr lvl="2" eaLnBrk="1" latinLnBrk="0" hangingPunct="1"/>
            <a:r>
              <a:rPr lang="en-US" dirty="0"/>
              <a:t>Third level</a:t>
            </a:r>
          </a:p>
          <a:p>
            <a:pPr lvl="3" eaLnBrk="1" latinLnBrk="0" hangingPunct="1"/>
            <a:r>
              <a:rPr lang="en-US" dirty="0"/>
              <a:t>Fourth level</a:t>
            </a:r>
          </a:p>
          <a:p>
            <a:pPr lvl="4" eaLnBrk="1" latinLnBrk="0" hangingPunct="1"/>
            <a:r>
              <a:rPr lang="en-US" dirty="0"/>
              <a:t>Fifth level</a:t>
            </a:r>
            <a:endParaRPr kumimoji="0"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9/13/2023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066800" y="2821837"/>
            <a:ext cx="6255488" cy="1362075"/>
          </a:xfrm>
        </p:spPr>
        <p:txBody>
          <a:bodyPr tIns="0" anchor="t"/>
          <a:lstStyle>
            <a:lvl1pPr algn="r">
              <a:buNone/>
              <a:defRPr sz="4200" b="1" cap="all"/>
            </a:lvl1pPr>
            <a:extLst/>
          </a:lstStyle>
          <a:p>
            <a:r>
              <a:rPr kumimoji="0" lang="en-US"/>
              <a:t>Click to edit Master title style</a:t>
            </a:r>
          </a:p>
        </p:txBody>
      </p:sp>
      <p:sp>
        <p:nvSpPr>
          <p:cNvPr id="3" name="Text Placeholder 2"/>
          <p:cNvSpPr>
            <a:spLocks noGrp="1"/>
          </p:cNvSpPr>
          <p:nvPr>
            <p:ph type="body" idx="1"/>
          </p:nvPr>
        </p:nvSpPr>
        <p:spPr>
          <a:xfrm>
            <a:off x="1066800" y="1905000"/>
            <a:ext cx="6255488" cy="743507"/>
          </a:xfrm>
        </p:spPr>
        <p:txBody>
          <a:bodyPr anchor="b"/>
          <a:lstStyle>
            <a:lvl1pPr marL="0" indent="0" algn="r">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4724238" y="6556810"/>
            <a:ext cx="2002464" cy="226902"/>
          </a:xfrm>
        </p:spPr>
        <p:txBody>
          <a:bodyPr bIns="0" anchor="b"/>
          <a:lstStyle>
            <a:lvl1pPr>
              <a:defRPr>
                <a:solidFill>
                  <a:schemeClr val="tx2"/>
                </a:solidFill>
              </a:defRPr>
            </a:lvl1pPr>
            <a:extLst/>
          </a:lstStyle>
          <a:p>
            <a:fld id="{1D8BD707-D9CF-40AE-B4C6-C98DA3205C09}" type="datetimeFigureOut">
              <a:rPr lang="en-US" smtClean="0"/>
              <a:pPr/>
              <a:t>9/13/2023</a:t>
            </a:fld>
            <a:endParaRPr lang="en-US"/>
          </a:p>
        </p:txBody>
      </p:sp>
      <p:sp>
        <p:nvSpPr>
          <p:cNvPr id="5" name="Footer Placeholder 4"/>
          <p:cNvSpPr>
            <a:spLocks noGrp="1"/>
          </p:cNvSpPr>
          <p:nvPr>
            <p:ph type="ftr" sz="quarter" idx="11"/>
          </p:nvPr>
        </p:nvSpPr>
        <p:spPr>
          <a:xfrm>
            <a:off x="1735358" y="6556810"/>
            <a:ext cx="2895600" cy="228600"/>
          </a:xfrm>
        </p:spPr>
        <p:txBody>
          <a:bodyPr bIns="0" anchor="b"/>
          <a:lstStyle>
            <a:lvl1pPr>
              <a:defRPr>
                <a:solidFill>
                  <a:schemeClr val="tx2"/>
                </a:solidFill>
              </a:defRPr>
            </a:lvl1pPr>
            <a:extLst/>
          </a:lstStyle>
          <a:p>
            <a:endParaRPr lang="en-US"/>
          </a:p>
        </p:txBody>
      </p:sp>
      <p:sp>
        <p:nvSpPr>
          <p:cNvPr id="6" name="Slide Number Placeholder 5"/>
          <p:cNvSpPr>
            <a:spLocks noGrp="1"/>
          </p:cNvSpPr>
          <p:nvPr>
            <p:ph type="sldNum" sz="quarter" idx="12"/>
          </p:nvPr>
        </p:nvSpPr>
        <p:spPr>
          <a:xfrm>
            <a:off x="6733952" y="6555112"/>
            <a:ext cx="588336" cy="228600"/>
          </a:xfrm>
        </p:spPr>
        <p:txBody>
          <a:bodyPr/>
          <a:lstStyle/>
          <a:p>
            <a:fld id="{B6F15528-21DE-4FAA-801E-634DDDAF4B2B}"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1143000"/>
          </a:xfrm>
        </p:spPr>
        <p:txBody>
          <a:bodyPr/>
          <a:lstStyle/>
          <a:p>
            <a:r>
              <a:rPr kumimoji="0" lang="en-US"/>
              <a:t>Click to edit Master title style</a:t>
            </a:r>
          </a:p>
        </p:txBody>
      </p:sp>
      <p:sp>
        <p:nvSpPr>
          <p:cNvPr id="3" name="Content Placeholder 2"/>
          <p:cNvSpPr>
            <a:spLocks noGrp="1"/>
          </p:cNvSpPr>
          <p:nvPr>
            <p:ph sz="half" idx="1"/>
          </p:nvPr>
        </p:nvSpPr>
        <p:spPr>
          <a:xfrm>
            <a:off x="457200" y="1600200"/>
            <a:ext cx="3520440" cy="4525963"/>
          </a:xfrm>
        </p:spPr>
        <p:txBody>
          <a:bodyPr anchor="t"/>
          <a:lstStyle>
            <a:lvl1pPr>
              <a:defRPr sz="2800"/>
            </a:lvl1pPr>
            <a:lvl2pPr>
              <a:defRPr sz="2400"/>
            </a:lvl2pPr>
            <a:lvl3pPr>
              <a:defRPr sz="2000"/>
            </a:lvl3pPr>
            <a:lvl4pPr>
              <a:defRPr sz="1800"/>
            </a:lvl4pPr>
            <a:lvl5pPr>
              <a:defRPr sz="18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4178808" y="1600200"/>
            <a:ext cx="3520440" cy="4525963"/>
          </a:xfrm>
        </p:spPr>
        <p:txBody>
          <a:bodyPr anchor="t"/>
          <a:lstStyle>
            <a:lvl1pPr>
              <a:defRPr sz="2800"/>
            </a:lvl1pPr>
            <a:lvl2pPr>
              <a:defRPr sz="2400"/>
            </a:lvl2pPr>
            <a:lvl3pPr>
              <a:defRPr sz="2000"/>
            </a:lvl3pPr>
            <a:lvl4pPr>
              <a:defRPr sz="1800"/>
            </a:lvl4pPr>
            <a:lvl5pPr>
              <a:defRPr sz="18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1D8BD707-D9CF-40AE-B4C6-C98DA3205C09}" type="datetimeFigureOut">
              <a:rPr lang="en-US" smtClean="0"/>
              <a:pPr/>
              <a:t>9/13/2023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1143000"/>
          </a:xfrm>
        </p:spPr>
        <p:txBody>
          <a:bodyPr anchor="b"/>
          <a:lstStyle>
            <a:lvl1pPr>
              <a:defRPr/>
            </a:lvl1pPr>
            <a:extLst/>
          </a:lstStyle>
          <a:p>
            <a:r>
              <a:rPr kumimoji="0" lang="en-US"/>
              <a:t>Click to edit Master title style</a:t>
            </a:r>
          </a:p>
        </p:txBody>
      </p:sp>
      <p:sp>
        <p:nvSpPr>
          <p:cNvPr id="3" name="Text Placeholder 2"/>
          <p:cNvSpPr>
            <a:spLocks noGrp="1"/>
          </p:cNvSpPr>
          <p:nvPr>
            <p:ph type="body" idx="1"/>
          </p:nvPr>
        </p:nvSpPr>
        <p:spPr>
          <a:xfrm>
            <a:off x="457200" y="5867400"/>
            <a:ext cx="3520440" cy="457200"/>
          </a:xfrm>
          <a:noFill/>
          <a:ln w="12700" cap="flat" cmpd="sng" algn="ctr">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178808" y="5867400"/>
            <a:ext cx="3520440" cy="457200"/>
          </a:xfrm>
          <a:noFill/>
          <a:ln w="12700" cap="flat" cmpd="sng" algn="ctr">
            <a:solidFill>
              <a:schemeClr val="tx2"/>
            </a:solidFill>
            <a:prstDash val="solid"/>
          </a:ln>
          <a:effectLst/>
        </p:spPr>
        <p:style>
          <a:lnRef idx="1">
            <a:schemeClr val="accent2"/>
          </a:lnRef>
          <a:fillRef idx="3">
            <a:schemeClr val="accent2"/>
          </a:fillRef>
          <a:effectRef idx="2">
            <a:schemeClr val="accent2"/>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a:t>Click to edit Master text styles</a:t>
            </a:r>
          </a:p>
        </p:txBody>
      </p:sp>
      <p:sp>
        <p:nvSpPr>
          <p:cNvPr id="5" name="Content Placeholder 4"/>
          <p:cNvSpPr>
            <a:spLocks noGrp="1"/>
          </p:cNvSpPr>
          <p:nvPr>
            <p:ph sz="quarter" idx="2"/>
          </p:nvPr>
        </p:nvSpPr>
        <p:spPr>
          <a:xfrm>
            <a:off x="457200" y="1711840"/>
            <a:ext cx="3520440" cy="4114800"/>
          </a:xfrm>
        </p:spPr>
        <p:txBody>
          <a:bodyPr/>
          <a:lstStyle>
            <a:lvl1pPr>
              <a:defRPr sz="2400"/>
            </a:lvl1pPr>
            <a:lvl2pPr>
              <a:defRPr sz="2000"/>
            </a:lvl2pPr>
            <a:lvl3pPr>
              <a:defRPr sz="1800"/>
            </a:lvl3pPr>
            <a:lvl4pPr>
              <a:defRPr sz="1600"/>
            </a:lvl4pPr>
            <a:lvl5pPr>
              <a:defRPr sz="16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Content Placeholder 5"/>
          <p:cNvSpPr>
            <a:spLocks noGrp="1"/>
          </p:cNvSpPr>
          <p:nvPr>
            <p:ph sz="quarter" idx="4"/>
          </p:nvPr>
        </p:nvSpPr>
        <p:spPr>
          <a:xfrm>
            <a:off x="4178808" y="1711840"/>
            <a:ext cx="3520440" cy="4114800"/>
          </a:xfrm>
        </p:spPr>
        <p:txBody>
          <a:bodyPr/>
          <a:lstStyle>
            <a:lvl1pPr>
              <a:defRPr sz="2400"/>
            </a:lvl1pPr>
            <a:lvl2pPr>
              <a:defRPr sz="2000"/>
            </a:lvl2pPr>
            <a:lvl3pPr>
              <a:defRPr sz="1800"/>
            </a:lvl3pPr>
            <a:lvl4pPr>
              <a:defRPr sz="1600"/>
            </a:lvl4pPr>
            <a:lvl5pPr>
              <a:defRPr sz="16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0"/>
          </p:nvPr>
        </p:nvSpPr>
        <p:spPr/>
        <p:txBody>
          <a:bodyPr/>
          <a:lstStyle/>
          <a:p>
            <a:fld id="{1D8BD707-D9CF-40AE-B4C6-C98DA3205C09}" type="datetimeFigureOut">
              <a:rPr lang="en-US" smtClean="0"/>
              <a:pPr/>
              <a:t>9/13/2023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1143000"/>
          </a:xfrm>
        </p:spPr>
        <p:txBody>
          <a:bodyPr/>
          <a:lstStyle/>
          <a:p>
            <a:r>
              <a:rPr kumimoji="0"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9/13/2023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solidFill>
                  <a:schemeClr val="tx2"/>
                </a:solidFill>
              </a:defRPr>
            </a:lvl1pPr>
            <a:extLst/>
          </a:lstStyle>
          <a:p>
            <a:fld id="{1D8BD707-D9CF-40AE-B4C6-C98DA3205C09}" type="datetimeFigureOut">
              <a:rPr lang="en-US" smtClean="0"/>
              <a:pPr/>
              <a:t>9/13/2023</a:t>
            </a:fld>
            <a:endParaRPr lang="en-US"/>
          </a:p>
        </p:txBody>
      </p:sp>
      <p:sp>
        <p:nvSpPr>
          <p:cNvPr id="3" name="Footer Placeholder 2"/>
          <p:cNvSpPr>
            <a:spLocks noGrp="1"/>
          </p:cNvSpPr>
          <p:nvPr>
            <p:ph type="ftr" sz="quarter" idx="11"/>
          </p:nvPr>
        </p:nvSpPr>
        <p:spPr/>
        <p:txBody>
          <a:bodyPr/>
          <a:lstStyle>
            <a:lvl1pPr>
              <a:defRPr>
                <a:solidFill>
                  <a:schemeClr val="tx2"/>
                </a:solidFill>
              </a:defRPr>
            </a:lvl1pPr>
            <a:extLst/>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5897880" cy="1173480"/>
          </a:xfrm>
        </p:spPr>
        <p:txBody>
          <a:bodyPr wrap="square" anchor="b"/>
          <a:lstStyle>
            <a:lvl1pPr algn="l">
              <a:buNone/>
              <a:defRPr lang="en-US" sz="2400" baseline="0" smtClean="0"/>
            </a:lvl1pPr>
            <a:extLst/>
          </a:lstStyle>
          <a:p>
            <a:r>
              <a:rPr kumimoji="0" lang="en-US"/>
              <a:t>Click to edit Master title style</a:t>
            </a:r>
          </a:p>
        </p:txBody>
      </p:sp>
      <p:sp>
        <p:nvSpPr>
          <p:cNvPr id="3" name="Text Placeholder 2"/>
          <p:cNvSpPr>
            <a:spLocks noGrp="1"/>
          </p:cNvSpPr>
          <p:nvPr>
            <p:ph type="body" idx="2"/>
          </p:nvPr>
        </p:nvSpPr>
        <p:spPr>
          <a:xfrm>
            <a:off x="457200" y="1497416"/>
            <a:ext cx="5897880" cy="602512"/>
          </a:xfrm>
        </p:spPr>
        <p:txBody>
          <a:bodyPr rot="0" spcFirstLastPara="0" vertOverflow="overflow" horzOverflow="overflow" vert="horz" wrap="square" lIns="45720" tIns="0" rIns="0" bIns="0" numCol="1" spcCol="0" rtlCol="0" fromWordArt="0" anchor="t" anchorCtr="0" forceAA="0" compatLnSpc="1">
            <a:normAutofit/>
          </a:bodyPr>
          <a:lstStyle>
            <a:lvl1pPr marL="0" indent="0">
              <a:spcBef>
                <a:spcPts val="0"/>
              </a:spcBef>
              <a:spcAft>
                <a:spcPts val="0"/>
              </a:spcAft>
              <a:buNone/>
              <a:defRPr sz="1400"/>
            </a:lvl1pPr>
            <a:lvl2pPr>
              <a:buNone/>
              <a:defRPr sz="1200"/>
            </a:lvl2pPr>
            <a:lvl3pPr>
              <a:buNone/>
              <a:defRPr sz="1000"/>
            </a:lvl3pPr>
            <a:lvl4pPr>
              <a:buNone/>
              <a:defRPr sz="900"/>
            </a:lvl4pPr>
            <a:lvl5pPr>
              <a:buNone/>
              <a:defRPr sz="900"/>
            </a:lvl5pPr>
            <a:extLst/>
          </a:lstStyle>
          <a:p>
            <a:pPr lvl="0" eaLnBrk="1" latinLnBrk="0" hangingPunct="1"/>
            <a:r>
              <a:rPr kumimoji="0" lang="en-US"/>
              <a:t>Click to edit Master text styles</a:t>
            </a:r>
          </a:p>
        </p:txBody>
      </p:sp>
      <p:sp>
        <p:nvSpPr>
          <p:cNvPr id="4" name="Content Placeholder 3"/>
          <p:cNvSpPr>
            <a:spLocks noGrp="1"/>
          </p:cNvSpPr>
          <p:nvPr>
            <p:ph sz="half" idx="1"/>
          </p:nvPr>
        </p:nvSpPr>
        <p:spPr>
          <a:xfrm>
            <a:off x="457200" y="2133600"/>
            <a:ext cx="7239000" cy="4371752"/>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1D8BD707-D9CF-40AE-B4C6-C98DA3205C09}" type="datetimeFigureOut">
              <a:rPr lang="en-US" smtClean="0"/>
              <a:pPr/>
              <a:t>9/13/2023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2">
        <a:schemeClr val="bg2"/>
      </p:bgRef>
    </p:bg>
    <p:spTree>
      <p:nvGrpSpPr>
        <p:cNvPr id="1" name=""/>
        <p:cNvGrpSpPr/>
        <p:nvPr/>
      </p:nvGrpSpPr>
      <p:grpSpPr>
        <a:xfrm>
          <a:off x="0" y="0"/>
          <a:ext cx="0" cy="0"/>
          <a:chOff x="0" y="0"/>
          <a:chExt cx="0" cy="0"/>
        </a:xfrm>
      </p:grpSpPr>
      <p:sp>
        <p:nvSpPr>
          <p:cNvPr id="8" name="Rectangle 7"/>
          <p:cNvSpPr/>
          <p:nvPr/>
        </p:nvSpPr>
        <p:spPr>
          <a:xfrm rot="21240000">
            <a:off x="597968" y="1004668"/>
            <a:ext cx="4319527" cy="4312573"/>
          </a:xfrm>
          <a:prstGeom prst="rect">
            <a:avLst/>
          </a:prstGeom>
          <a:solidFill>
            <a:srgbClr val="FAFAFA"/>
          </a:solidFill>
          <a:ln w="1270" cap="rnd" cmpd="sng" algn="ctr">
            <a:solidFill>
              <a:srgbClr val="EAEAEA"/>
            </a:solidFill>
            <a:prstDash val="solid"/>
          </a:ln>
          <a:effectLst>
            <a:outerShdw blurRad="25000" dist="12700" dir="5400000" algn="t"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9" name="Rectangle 8"/>
          <p:cNvSpPr/>
          <p:nvPr/>
        </p:nvSpPr>
        <p:spPr>
          <a:xfrm rot="21420000">
            <a:off x="596706" y="998816"/>
            <a:ext cx="4319527" cy="4312573"/>
          </a:xfrm>
          <a:prstGeom prst="rect">
            <a:avLst/>
          </a:prstGeom>
          <a:solidFill>
            <a:srgbClr val="FAFAFA"/>
          </a:solidFill>
          <a:ln w="1270" cap="rnd" cmpd="sng" algn="ctr">
            <a:solidFill>
              <a:srgbClr val="EAEAEA"/>
            </a:solidFill>
            <a:prstDash val="solid"/>
          </a:ln>
          <a:effectLst>
            <a:outerShdw blurRad="28000" dist="12700" dir="5400000" algn="tl"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1"/>
          <p:cNvSpPr>
            <a:spLocks noGrp="1"/>
          </p:cNvSpPr>
          <p:nvPr>
            <p:ph type="title"/>
          </p:nvPr>
        </p:nvSpPr>
        <p:spPr>
          <a:xfrm>
            <a:off x="5389098" y="1143000"/>
            <a:ext cx="3429000" cy="2057400"/>
          </a:xfrm>
        </p:spPr>
        <p:txBody>
          <a:bodyPr vert="horz" anchor="b"/>
          <a:lstStyle>
            <a:lvl1pPr algn="l">
              <a:buNone/>
              <a:defRPr sz="3000" b="1" baseline="0">
                <a:ln w="500">
                  <a:solidFill>
                    <a:schemeClr val="tx2">
                      <a:shade val="10000"/>
                      <a:satMod val="135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defRPr>
            </a:lvl1pPr>
            <a:extLst/>
          </a:lstStyle>
          <a:p>
            <a:r>
              <a:rPr kumimoji="0" lang="en-US"/>
              <a:t>Click to edit Master title style</a:t>
            </a:r>
            <a:endParaRPr kumimoji="0" lang="en-US" dirty="0"/>
          </a:p>
        </p:txBody>
      </p:sp>
      <p:sp>
        <p:nvSpPr>
          <p:cNvPr id="4" name="Text Placeholder 3"/>
          <p:cNvSpPr>
            <a:spLocks noGrp="1"/>
          </p:cNvSpPr>
          <p:nvPr>
            <p:ph type="body" sz="half" idx="2"/>
          </p:nvPr>
        </p:nvSpPr>
        <p:spPr>
          <a:xfrm>
            <a:off x="5389098" y="3283634"/>
            <a:ext cx="3429000" cy="1920240"/>
          </a:xfrm>
        </p:spPr>
        <p:txBody>
          <a:bodyPr rot="0" spcFirstLastPara="0" vertOverflow="overflow" horzOverflow="overflow" vert="horz" wrap="square" lIns="82296" tIns="0" rIns="0" bIns="0" numCol="1" spcCol="0" rtlCol="0" fromWordArt="0" anchor="t" anchorCtr="0" forceAA="0" compatLnSpc="1">
            <a:normAutofit/>
          </a:bodyPr>
          <a:lstStyle>
            <a:lvl1pPr marL="0" indent="0">
              <a:lnSpc>
                <a:spcPct val="100000"/>
              </a:lnSpc>
              <a:spcBef>
                <a:spcPts val="0"/>
              </a:spcBef>
              <a:buFontTx/>
              <a:buNone/>
              <a:defRPr sz="1400" baseline="0">
                <a:solidFill>
                  <a:schemeClr val="tx1"/>
                </a:solidFill>
              </a:defRPr>
            </a:lvl1pPr>
            <a:lvl2pPr>
              <a:defRPr sz="1200"/>
            </a:lvl2pPr>
            <a:lvl3pPr>
              <a:defRPr sz="1000"/>
            </a:lvl3pPr>
            <a:lvl4pPr>
              <a:defRPr sz="900"/>
            </a:lvl4pPr>
            <a:lvl5pPr>
              <a:defRPr sz="900"/>
            </a:lvl5pPr>
            <a:extLst/>
          </a:lstStyle>
          <a:p>
            <a:pPr marL="0" marR="0" lvl="0" indent="0" algn="l" defTabSz="0" rtl="0" eaLnBrk="1" fontAlgn="auto" latinLnBrk="0" hangingPunct="1">
              <a:lnSpc>
                <a:spcPct val="100000"/>
              </a:lnSpc>
              <a:spcBef>
                <a:spcPts val="0"/>
              </a:spcBef>
              <a:spcAft>
                <a:spcPts val="0"/>
              </a:spcAft>
              <a:buClr>
                <a:schemeClr val="tx2"/>
              </a:buClr>
              <a:buSzPct val="73000"/>
              <a:buFontTx/>
              <a:buNone/>
              <a:tabLst/>
              <a:defRPr/>
            </a:pPr>
            <a:r>
              <a:rPr kumimoji="0"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9/13/2023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
        <p:nvSpPr>
          <p:cNvPr id="10" name="Picture Placeholder 9"/>
          <p:cNvSpPr>
            <a:spLocks noGrp="1"/>
          </p:cNvSpPr>
          <p:nvPr>
            <p:ph type="pic" idx="1"/>
          </p:nvPr>
        </p:nvSpPr>
        <p:spPr>
          <a:xfrm>
            <a:off x="663682" y="1041002"/>
            <a:ext cx="4206240" cy="4206240"/>
          </a:xfrm>
          <a:solidFill>
            <a:schemeClr val="bg2">
              <a:shade val="50000"/>
            </a:schemeClr>
          </a:solidFill>
          <a:ln w="107950">
            <a:solidFill>
              <a:srgbClr val="FFFFFF"/>
            </a:solidFill>
            <a:miter lim="800000"/>
          </a:ln>
          <a:effectLst>
            <a:outerShdw blurRad="44450" dist="3810" dir="5400000" algn="tl" rotWithShape="0">
              <a:srgbClr val="000000">
                <a:alpha val="60000"/>
              </a:srgbClr>
            </a:outerShdw>
          </a:effectLst>
          <a:scene3d>
            <a:camera prst="orthographicFront"/>
            <a:lightRig rig="threePt" dir="t"/>
          </a:scene3d>
          <a:sp3d contourW="3810">
            <a:contourClr>
              <a:srgbClr val="969696"/>
            </a:contourClr>
          </a:sp3d>
        </p:spPr>
        <p:txBody>
          <a:bodyPr/>
          <a:lstStyle>
            <a:lvl1pPr marL="0" indent="0">
              <a:buNone/>
              <a:defRPr sz="3200"/>
            </a:lvl1pPr>
            <a:extLst/>
          </a:lstStyle>
          <a:p>
            <a:r>
              <a:rPr kumimoji="0" lang="en-US"/>
              <a:t>Click icon to add picture</a:t>
            </a:r>
            <a:endParaRPr kumimoji="0" lang="en-US" dirty="0"/>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p:nvSpPr>
        <p:spPr>
          <a:xfrm flipH="1">
            <a:off x="8153400" y="0"/>
            <a:ext cx="990600" cy="6858000"/>
          </a:xfrm>
          <a:prstGeom prst="rect">
            <a:avLst/>
          </a:prstGeom>
          <a:blipFill>
            <a:blip r:embed="rId13">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10000" r="50000" b="-10000"/>
                </a:path>
                <a:tileRect/>
              </a:gradFill>
            </a:fillOverlay>
            <a:innerShdw blurRad="63500" dist="44450" dir="10800000">
              <a:srgbClr val="000000">
                <a:alpha val="45000"/>
              </a:srgbClr>
            </a:inn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 name="Title Placeholder 2"/>
          <p:cNvSpPr>
            <a:spLocks noGrp="1"/>
          </p:cNvSpPr>
          <p:nvPr>
            <p:ph type="title"/>
          </p:nvPr>
        </p:nvSpPr>
        <p:spPr>
          <a:xfrm>
            <a:off x="457200" y="320040"/>
            <a:ext cx="7239000" cy="1143000"/>
          </a:xfrm>
          <a:prstGeom prst="rect">
            <a:avLst/>
          </a:prstGeom>
        </p:spPr>
        <p:txBody>
          <a:bodyPr vert="horz" lIns="45720" tIns="0" rIns="45720" bIns="0" anchor="b" anchorCtr="0">
            <a:normAutofit/>
          </a:bodyPr>
          <a:lstStyle/>
          <a:p>
            <a:r>
              <a:rPr kumimoji="0" lang="en-US" dirty="0"/>
              <a:t>Click to edit Master title style</a:t>
            </a:r>
          </a:p>
        </p:txBody>
      </p:sp>
      <p:sp>
        <p:nvSpPr>
          <p:cNvPr id="31" name="Text Placeholder 30"/>
          <p:cNvSpPr>
            <a:spLocks noGrp="1"/>
          </p:cNvSpPr>
          <p:nvPr>
            <p:ph type="body" idx="1"/>
          </p:nvPr>
        </p:nvSpPr>
        <p:spPr>
          <a:xfrm>
            <a:off x="457200" y="1609416"/>
            <a:ext cx="7239000" cy="4846320"/>
          </a:xfrm>
          <a:prstGeom prst="rect">
            <a:avLst/>
          </a:prstGeom>
        </p:spPr>
        <p:txBody>
          <a:bodyPr vert="horz">
            <a:normAutofit/>
          </a:bodyPr>
          <a:lstStyle/>
          <a:p>
            <a:pPr lvl="0" eaLnBrk="1" latinLnBrk="0" hangingPunct="1"/>
            <a:r>
              <a:rPr kumimoji="0" lang="en-US" dirty="0"/>
              <a:t>Click to edit Master text styles</a:t>
            </a:r>
          </a:p>
          <a:p>
            <a:pPr lvl="1" eaLnBrk="1" latinLnBrk="0" hangingPunct="1"/>
            <a:r>
              <a:rPr kumimoji="0" lang="en-US" dirty="0"/>
              <a:t>Second level</a:t>
            </a:r>
          </a:p>
          <a:p>
            <a:pPr lvl="2" eaLnBrk="1" latinLnBrk="0" hangingPunct="1"/>
            <a:r>
              <a:rPr kumimoji="0" lang="en-US" dirty="0"/>
              <a:t>Third level</a:t>
            </a:r>
          </a:p>
          <a:p>
            <a:pPr lvl="3" eaLnBrk="1" latinLnBrk="0" hangingPunct="1"/>
            <a:r>
              <a:rPr kumimoji="0" lang="en-US" dirty="0"/>
              <a:t>Fourth level</a:t>
            </a:r>
          </a:p>
          <a:p>
            <a:pPr lvl="4" eaLnBrk="1" latinLnBrk="0" hangingPunct="1"/>
            <a:r>
              <a:rPr kumimoji="0" lang="en-US" dirty="0"/>
              <a:t>Fifth level</a:t>
            </a:r>
          </a:p>
        </p:txBody>
      </p:sp>
      <p:sp>
        <p:nvSpPr>
          <p:cNvPr id="27" name="Date Placeholder 26"/>
          <p:cNvSpPr>
            <a:spLocks noGrp="1"/>
          </p:cNvSpPr>
          <p:nvPr>
            <p:ph type="dt" sz="half" idx="2"/>
          </p:nvPr>
        </p:nvSpPr>
        <p:spPr>
          <a:xfrm>
            <a:off x="4245936" y="6557946"/>
            <a:ext cx="2002464" cy="226902"/>
          </a:xfrm>
          <a:prstGeom prst="rect">
            <a:avLst/>
          </a:prstGeom>
        </p:spPr>
        <p:txBody>
          <a:bodyPr vert="horz" tIns="0" bIns="0" anchor="b"/>
          <a:lstStyle>
            <a:lvl1pPr algn="l" eaLnBrk="1" latinLnBrk="0" hangingPunct="1">
              <a:defRPr kumimoji="0" sz="1000">
                <a:solidFill>
                  <a:schemeClr val="tx2"/>
                </a:solidFill>
              </a:defRPr>
            </a:lvl1pPr>
            <a:extLst/>
          </a:lstStyle>
          <a:p>
            <a:fld id="{1D8BD707-D9CF-40AE-B4C6-C98DA3205C09}" type="datetimeFigureOut">
              <a:rPr lang="en-US" smtClean="0"/>
              <a:pPr/>
              <a:t>9/13/2023</a:t>
            </a:fld>
            <a:endParaRPr lang="en-US"/>
          </a:p>
        </p:txBody>
      </p:sp>
      <p:sp>
        <p:nvSpPr>
          <p:cNvPr id="4" name="Footer Placeholder 3"/>
          <p:cNvSpPr>
            <a:spLocks noGrp="1"/>
          </p:cNvSpPr>
          <p:nvPr>
            <p:ph type="ftr" sz="quarter" idx="3"/>
          </p:nvPr>
        </p:nvSpPr>
        <p:spPr>
          <a:xfrm>
            <a:off x="457200" y="6557946"/>
            <a:ext cx="3657600" cy="228600"/>
          </a:xfrm>
          <a:prstGeom prst="rect">
            <a:avLst/>
          </a:prstGeom>
        </p:spPr>
        <p:txBody>
          <a:bodyPr vert="horz" tIns="0" bIns="0" anchor="b"/>
          <a:lstStyle>
            <a:lvl1pPr algn="r" eaLnBrk="1" latinLnBrk="0" hangingPunct="1">
              <a:defRPr kumimoji="0" sz="1000">
                <a:solidFill>
                  <a:schemeClr val="tx2"/>
                </a:solidFill>
              </a:defRPr>
            </a:lvl1pPr>
            <a:extLst/>
          </a:lstStyle>
          <a:p>
            <a:endParaRPr lang="en-US"/>
          </a:p>
        </p:txBody>
      </p:sp>
      <p:sp>
        <p:nvSpPr>
          <p:cNvPr id="16" name="Slide Number Placeholder 15"/>
          <p:cNvSpPr>
            <a:spLocks noGrp="1"/>
          </p:cNvSpPr>
          <p:nvPr>
            <p:ph type="sldNum" sz="quarter" idx="4"/>
          </p:nvPr>
        </p:nvSpPr>
        <p:spPr>
          <a:xfrm>
            <a:off x="6251448" y="6556248"/>
            <a:ext cx="588336" cy="228600"/>
          </a:xfrm>
          <a:prstGeom prst="rect">
            <a:avLst/>
          </a:prstGeom>
        </p:spPr>
        <p:txBody>
          <a:bodyPr vert="horz" lIns="0" tIns="0" rIns="0" bIns="0" anchor="b"/>
          <a:lstStyle>
            <a:lvl1pPr algn="r" eaLnBrk="1" latinLnBrk="0" hangingPunct="1">
              <a:defRPr kumimoji="0" sz="1100">
                <a:solidFill>
                  <a:schemeClr val="tx2"/>
                </a:solidFill>
              </a:defRPr>
            </a:lvl1pPr>
            <a:extLst/>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xStyles>
    <p:titleStyle>
      <a:lvl1pPr algn="l" rtl="0" eaLnBrk="1" latinLnBrk="0" hangingPunct="1">
        <a:spcBef>
          <a:spcPct val="0"/>
        </a:spcBef>
        <a:buNone/>
        <a:defRPr kumimoji="0" sz="3200" b="1" kern="1200" cap="all" baseline="0">
          <a:ln w="500">
            <a:solidFill>
              <a:schemeClr val="tx2">
                <a:shade val="20000"/>
                <a:satMod val="120000"/>
              </a:schemeClr>
            </a:solidFill>
          </a:ln>
          <a:solidFill>
            <a:schemeClr val="bg2">
              <a:lumMod val="50000"/>
            </a:schemeClr>
          </a:solidFill>
          <a:effectLst/>
          <a:latin typeface="Times New Roman" pitchFamily="18" charset="0"/>
          <a:ea typeface="+mj-ea"/>
          <a:cs typeface="Times New Roman" pitchFamily="18" charset="0"/>
        </a:defRPr>
      </a:lvl1pPr>
      <a:extLst/>
    </p:titleStyle>
    <p:bodyStyle>
      <a:lvl1pPr marL="274320" indent="-274320" algn="l" rtl="0" eaLnBrk="1" latinLnBrk="0" hangingPunct="1">
        <a:spcBef>
          <a:spcPts val="600"/>
        </a:spcBef>
        <a:buClr>
          <a:schemeClr val="tx2"/>
        </a:buClr>
        <a:buSzPct val="73000"/>
        <a:buFont typeface="Wingdings 2"/>
        <a:buChar char=""/>
        <a:defRPr kumimoji="0" sz="2600" kern="1200" baseline="0">
          <a:solidFill>
            <a:schemeClr val="tx1"/>
          </a:solidFill>
          <a:latin typeface="Times New Roman" pitchFamily="18" charset="0"/>
          <a:ea typeface="+mn-ea"/>
          <a:cs typeface="Times New Roman" pitchFamily="18" charset="0"/>
        </a:defRPr>
      </a:lvl1pPr>
      <a:lvl2pPr marL="521208" indent="-228600" algn="l" rtl="0" eaLnBrk="1" latinLnBrk="0" hangingPunct="1">
        <a:spcBef>
          <a:spcPts val="500"/>
        </a:spcBef>
        <a:buClr>
          <a:schemeClr val="accent4"/>
        </a:buClr>
        <a:buSzPct val="80000"/>
        <a:buFont typeface="Wingdings 2"/>
        <a:buChar char=""/>
        <a:defRPr kumimoji="0" sz="2300" kern="1200">
          <a:solidFill>
            <a:schemeClr val="tx1">
              <a:tint val="85000"/>
            </a:schemeClr>
          </a:solidFill>
          <a:latin typeface="Times New Roman" pitchFamily="18" charset="0"/>
          <a:ea typeface="+mn-ea"/>
          <a:cs typeface="Times New Roman" pitchFamily="18" charset="0"/>
        </a:defRPr>
      </a:lvl2pPr>
      <a:lvl3pPr marL="758952" indent="-228600" algn="l" rtl="0" eaLnBrk="1" latinLnBrk="0" hangingPunct="1">
        <a:spcBef>
          <a:spcPts val="400"/>
        </a:spcBef>
        <a:buClr>
          <a:schemeClr val="accent4"/>
        </a:buClr>
        <a:buSzPct val="60000"/>
        <a:buFont typeface="Wingdings"/>
        <a:buChar char=""/>
        <a:defRPr kumimoji="0" sz="2000" kern="1200">
          <a:solidFill>
            <a:schemeClr val="tx1"/>
          </a:solidFill>
          <a:latin typeface="Times New Roman" pitchFamily="18" charset="0"/>
          <a:ea typeface="+mn-ea"/>
          <a:cs typeface="Times New Roman" pitchFamily="18" charset="0"/>
        </a:defRPr>
      </a:lvl3pPr>
      <a:lvl4pPr marL="1005840" indent="-228600" algn="l" rtl="0" eaLnBrk="1" latinLnBrk="0" hangingPunct="1">
        <a:spcBef>
          <a:spcPct val="20000"/>
        </a:spcBef>
        <a:buClr>
          <a:schemeClr val="accent4"/>
        </a:buClr>
        <a:buSzPct val="80000"/>
        <a:buFont typeface="Wingdings 2"/>
        <a:buChar char=""/>
        <a:defRPr kumimoji="0" sz="2000" kern="1200">
          <a:solidFill>
            <a:schemeClr val="tx1">
              <a:tint val="85000"/>
            </a:schemeClr>
          </a:solidFill>
          <a:latin typeface="Times New Roman" pitchFamily="18" charset="0"/>
          <a:ea typeface="+mn-ea"/>
          <a:cs typeface="Times New Roman" pitchFamily="18" charset="0"/>
        </a:defRPr>
      </a:lvl4pPr>
      <a:lvl5pPr marL="1280160" indent="-228600" algn="l" rtl="0" eaLnBrk="1" latinLnBrk="0" hangingPunct="1">
        <a:spcBef>
          <a:spcPts val="400"/>
        </a:spcBef>
        <a:buClr>
          <a:schemeClr val="accent4"/>
        </a:buClr>
        <a:buSzPct val="70000"/>
        <a:buFont typeface="Wingdings"/>
        <a:buChar char=""/>
        <a:defRPr kumimoji="0" sz="1800" kern="1200">
          <a:solidFill>
            <a:schemeClr val="tx1"/>
          </a:solidFill>
          <a:latin typeface="Times New Roman" pitchFamily="18" charset="0"/>
          <a:ea typeface="+mn-ea"/>
          <a:cs typeface="Times New Roman" pitchFamily="18" charset="0"/>
        </a:defRPr>
      </a:lvl5pPr>
      <a:lvl6pPr marL="1472184" indent="-182880" algn="l" rtl="0"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l" rtl="0"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l" rtl="0"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l" rtl="0"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package" Target="../embeddings/Microsoft_Word_Document3.docx"/><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26.emf"/></Relationships>
</file>

<file path=ppt/slides/_rels/slide10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3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hyperlink" Target="http://www.hrwale.com/wp-content/uploads/2013/05/gd.jpg" TargetMode="Externa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package" Target="../embeddings/Microsoft_Word_Document.docx"/><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0.emf"/></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3" Type="http://schemas.openxmlformats.org/officeDocument/2006/relationships/package" Target="../embeddings/Microsoft_Word_Document1.docx"/><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4.emf"/></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3" Type="http://schemas.openxmlformats.org/officeDocument/2006/relationships/package" Target="../embeddings/Microsoft_Word_Document2.docx"/><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25.emf"/></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IN" dirty="0"/>
          </a:p>
        </p:txBody>
      </p:sp>
      <p:sp>
        <p:nvSpPr>
          <p:cNvPr id="3" name="Subtitle 2"/>
          <p:cNvSpPr>
            <a:spLocks noGrp="1"/>
          </p:cNvSpPr>
          <p:nvPr>
            <p:ph type="subTitle" idx="1"/>
          </p:nvPr>
        </p:nvSpPr>
        <p:spPr>
          <a:xfrm>
            <a:off x="2590800" y="4953000"/>
            <a:ext cx="6172200" cy="1905000"/>
          </a:xfrm>
        </p:spPr>
        <p:txBody>
          <a:bodyPr>
            <a:normAutofit/>
          </a:bodyPr>
          <a:lstStyle/>
          <a:p>
            <a:pPr algn="ctr"/>
            <a:r>
              <a:rPr lang="en-US" sz="2800" b="1" dirty="0" err="1">
                <a:solidFill>
                  <a:schemeClr val="bg1">
                    <a:lumMod val="95000"/>
                  </a:schemeClr>
                </a:solidFill>
                <a:latin typeface="Times New Roman" pitchFamily="18" charset="0"/>
                <a:cs typeface="Times New Roman" pitchFamily="18" charset="0"/>
              </a:rPr>
              <a:t>Cdr</a:t>
            </a:r>
            <a:r>
              <a:rPr lang="en-US" sz="2800" b="1" dirty="0">
                <a:solidFill>
                  <a:schemeClr val="bg1">
                    <a:lumMod val="95000"/>
                  </a:schemeClr>
                </a:solidFill>
                <a:latin typeface="Times New Roman" pitchFamily="18" charset="0"/>
                <a:cs typeface="Times New Roman" pitchFamily="18" charset="0"/>
              </a:rPr>
              <a:t> Vijay Pratap Singh</a:t>
            </a:r>
          </a:p>
          <a:p>
            <a:pPr algn="ctr"/>
            <a:r>
              <a:rPr lang="en-US" sz="2800" b="1" dirty="0">
                <a:solidFill>
                  <a:schemeClr val="bg1">
                    <a:lumMod val="95000"/>
                  </a:schemeClr>
                </a:solidFill>
              </a:rPr>
              <a:t>Adjunct Professor, E&amp;TC </a:t>
            </a:r>
          </a:p>
          <a:p>
            <a:pPr algn="ctr"/>
            <a:r>
              <a:rPr lang="en-US" sz="2800" b="1" dirty="0">
                <a:solidFill>
                  <a:schemeClr val="bg1">
                    <a:lumMod val="95000"/>
                  </a:schemeClr>
                </a:solidFill>
                <a:latin typeface="Times New Roman" pitchFamily="18" charset="0"/>
                <a:cs typeface="Times New Roman" pitchFamily="18" charset="0"/>
              </a:rPr>
              <a:t>TCET</a:t>
            </a:r>
          </a:p>
        </p:txBody>
      </p:sp>
      <p:pic>
        <p:nvPicPr>
          <p:cNvPr id="1027" name="Picture 3" descr="C:\Users\SANJULA\Desktop\Training_&amp;_development\Untitled.png"/>
          <p:cNvPicPr>
            <a:picLocks noChangeAspect="1" noChangeArrowheads="1"/>
          </p:cNvPicPr>
          <p:nvPr/>
        </p:nvPicPr>
        <p:blipFill>
          <a:blip r:embed="rId2"/>
          <a:srcRect/>
          <a:stretch>
            <a:fillRect/>
          </a:stretch>
        </p:blipFill>
        <p:spPr bwMode="auto">
          <a:xfrm>
            <a:off x="0" y="-52552"/>
            <a:ext cx="9144000" cy="4776951"/>
          </a:xfrm>
          <a:prstGeom prst="rect">
            <a:avLst/>
          </a:prstGeom>
          <a:noFill/>
        </p:spPr>
      </p:pic>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3200" dirty="0">
                <a:solidFill>
                  <a:schemeClr val="bg2">
                    <a:lumMod val="50000"/>
                  </a:schemeClr>
                </a:solidFill>
                <a:latin typeface="Times New Roman" pitchFamily="18" charset="0"/>
                <a:cs typeface="Times New Roman" pitchFamily="18" charset="0"/>
              </a:rPr>
              <a:t>Need for Training</a:t>
            </a:r>
            <a:endParaRPr lang="en-IN" sz="3200" dirty="0">
              <a:solidFill>
                <a:schemeClr val="bg2">
                  <a:lumMod val="50000"/>
                </a:schemeClr>
              </a:solidFill>
              <a:latin typeface="Times New Roman" pitchFamily="18" charset="0"/>
              <a:cs typeface="Times New Roman" pitchFamily="18" charset="0"/>
            </a:endParaRPr>
          </a:p>
        </p:txBody>
      </p:sp>
      <p:sp>
        <p:nvSpPr>
          <p:cNvPr id="3" name="Content Placeholder 2"/>
          <p:cNvSpPr>
            <a:spLocks noGrp="1"/>
          </p:cNvSpPr>
          <p:nvPr>
            <p:ph idx="1"/>
          </p:nvPr>
        </p:nvSpPr>
        <p:spPr/>
        <p:txBody>
          <a:bodyPr>
            <a:normAutofit/>
          </a:bodyPr>
          <a:lstStyle/>
          <a:p>
            <a:endParaRPr lang="en-US" sz="2800" dirty="0">
              <a:latin typeface="Times New Roman" pitchFamily="18" charset="0"/>
              <a:cs typeface="Times New Roman" pitchFamily="18" charset="0"/>
            </a:endParaRPr>
          </a:p>
          <a:p>
            <a:r>
              <a:rPr lang="en-US" sz="2800" dirty="0">
                <a:latin typeface="Times New Roman" pitchFamily="18" charset="0"/>
                <a:cs typeface="Times New Roman" pitchFamily="18" charset="0"/>
              </a:rPr>
              <a:t>Higher Productivity</a:t>
            </a:r>
          </a:p>
          <a:p>
            <a:r>
              <a:rPr lang="en-US" sz="2800" dirty="0">
                <a:latin typeface="Times New Roman" pitchFamily="18" charset="0"/>
                <a:cs typeface="Times New Roman" pitchFamily="18" charset="0"/>
              </a:rPr>
              <a:t>Quality Improvement</a:t>
            </a:r>
          </a:p>
          <a:p>
            <a:r>
              <a:rPr lang="en-US" sz="2800" dirty="0">
                <a:latin typeface="Times New Roman" pitchFamily="18" charset="0"/>
                <a:cs typeface="Times New Roman" pitchFamily="18" charset="0"/>
              </a:rPr>
              <a:t>Reduction of learning time</a:t>
            </a:r>
          </a:p>
          <a:p>
            <a:r>
              <a:rPr lang="en-US" sz="2800" dirty="0">
                <a:latin typeface="Times New Roman" pitchFamily="18" charset="0"/>
                <a:cs typeface="Times New Roman" pitchFamily="18" charset="0"/>
              </a:rPr>
              <a:t>Industrial Safety</a:t>
            </a:r>
          </a:p>
          <a:p>
            <a:r>
              <a:rPr lang="en-US" sz="2800" dirty="0">
                <a:latin typeface="Times New Roman" pitchFamily="18" charset="0"/>
                <a:cs typeface="Times New Roman" pitchFamily="18" charset="0"/>
              </a:rPr>
              <a:t>Reduction of Turnover and absenteeism</a:t>
            </a:r>
          </a:p>
          <a:p>
            <a:r>
              <a:rPr lang="en-US" sz="2800" dirty="0">
                <a:latin typeface="Times New Roman" pitchFamily="18" charset="0"/>
                <a:cs typeface="Times New Roman" pitchFamily="18" charset="0"/>
              </a:rPr>
              <a:t>Technology Update</a:t>
            </a:r>
          </a:p>
          <a:p>
            <a:r>
              <a:rPr lang="en-US" sz="2800" dirty="0">
                <a:latin typeface="Times New Roman" pitchFamily="18" charset="0"/>
                <a:cs typeface="Times New Roman" pitchFamily="18" charset="0"/>
              </a:rPr>
              <a:t>Efficient Management</a:t>
            </a:r>
          </a:p>
          <a:p>
            <a:endParaRPr lang="en-IN" sz="2800" dirty="0">
              <a:latin typeface="Times New Roman" pitchFamily="18" charset="0"/>
              <a:cs typeface="Times New Roman"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9219" name="Object 3"/>
          <p:cNvGraphicFramePr>
            <a:graphicFrameLocks noChangeAspect="1"/>
          </p:cNvGraphicFramePr>
          <p:nvPr/>
        </p:nvGraphicFramePr>
        <p:xfrm>
          <a:off x="0" y="0"/>
          <a:ext cx="8639175" cy="6858000"/>
        </p:xfrm>
        <a:graphic>
          <a:graphicData uri="http://schemas.openxmlformats.org/presentationml/2006/ole">
            <mc:AlternateContent xmlns:mc="http://schemas.openxmlformats.org/markup-compatibility/2006">
              <mc:Choice xmlns:v="urn:schemas-microsoft-com:vml" Requires="v">
                <p:oleObj name="Document" r:id="rId3" imgW="9017971" imgH="6463076" progId="Word.Document.12">
                  <p:embed/>
                </p:oleObj>
              </mc:Choice>
              <mc:Fallback>
                <p:oleObj name="Document" r:id="rId3" imgW="9017971" imgH="6463076" progId="Word.Document.12">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8639175"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 name="Footer Placeholder 3"/>
          <p:cNvSpPr>
            <a:spLocks noGrp="1"/>
          </p:cNvSpPr>
          <p:nvPr>
            <p:ph type="ftr" sz="quarter" idx="11"/>
          </p:nvPr>
        </p:nvSpPr>
        <p:spPr/>
        <p:txBody>
          <a:bodyPr/>
          <a:lstStyle/>
          <a:p>
            <a:r>
              <a:rPr lang="en-US"/>
              <a:t>infosys technologies: training for retaining</a:t>
            </a:r>
          </a:p>
        </p:txBody>
      </p:sp>
      <p:sp>
        <p:nvSpPr>
          <p:cNvPr id="3" name="Slide Number Placeholder 2"/>
          <p:cNvSpPr>
            <a:spLocks noGrp="1"/>
          </p:cNvSpPr>
          <p:nvPr>
            <p:ph type="sldNum" sz="quarter" idx="12"/>
          </p:nvPr>
        </p:nvSpPr>
        <p:spPr/>
        <p:txBody>
          <a:bodyPr/>
          <a:lstStyle/>
          <a:p>
            <a:fld id="{778AB658-24FF-4E0B-BBDF-ADDD219043B6}" type="slidenum">
              <a:rPr lang="en-US" smtClean="0"/>
              <a:pPr/>
              <a:t>100</a:t>
            </a:fld>
            <a:endParaRPr lang="en-US"/>
          </a:p>
        </p:txBody>
      </p:sp>
      <p:sp>
        <p:nvSpPr>
          <p:cNvPr id="5" name="Rectangle 4"/>
          <p:cNvSpPr/>
          <p:nvPr/>
        </p:nvSpPr>
        <p:spPr>
          <a:xfrm>
            <a:off x="4114800" y="1981200"/>
            <a:ext cx="764953" cy="369332"/>
          </a:xfrm>
          <a:prstGeom prst="rect">
            <a:avLst/>
          </a:prstGeom>
        </p:spPr>
        <p:txBody>
          <a:bodyPr wrap="none">
            <a:spAutoFit/>
          </a:bodyPr>
          <a:lstStyle/>
          <a:p>
            <a:r>
              <a:rPr lang="en-US" dirty="0"/>
              <a:t>Work</a:t>
            </a:r>
          </a:p>
        </p:txBody>
      </p:sp>
      <p:sp>
        <p:nvSpPr>
          <p:cNvPr id="6" name="Rectangle 5"/>
          <p:cNvSpPr/>
          <p:nvPr/>
        </p:nvSpPr>
        <p:spPr>
          <a:xfrm>
            <a:off x="2743200" y="2819400"/>
            <a:ext cx="889987" cy="369332"/>
          </a:xfrm>
          <a:prstGeom prst="rect">
            <a:avLst/>
          </a:prstGeom>
        </p:spPr>
        <p:txBody>
          <a:bodyPr wrap="none">
            <a:spAutoFit/>
          </a:bodyPr>
          <a:lstStyle/>
          <a:p>
            <a:r>
              <a:rPr lang="en-US" dirty="0"/>
              <a:t>People</a:t>
            </a:r>
          </a:p>
        </p:txBody>
      </p:sp>
      <p:sp>
        <p:nvSpPr>
          <p:cNvPr id="7" name="Rectangle 6"/>
          <p:cNvSpPr/>
          <p:nvPr/>
        </p:nvSpPr>
        <p:spPr>
          <a:xfrm>
            <a:off x="3810000" y="4114800"/>
            <a:ext cx="1321196" cy="369332"/>
          </a:xfrm>
          <a:prstGeom prst="rect">
            <a:avLst/>
          </a:prstGeom>
        </p:spPr>
        <p:txBody>
          <a:bodyPr wrap="none">
            <a:spAutoFit/>
          </a:bodyPr>
          <a:lstStyle/>
          <a:p>
            <a:r>
              <a:rPr lang="en-US" dirty="0"/>
              <a:t>Teamwork</a:t>
            </a:r>
          </a:p>
        </p:txBody>
      </p:sp>
      <p:sp>
        <p:nvSpPr>
          <p:cNvPr id="8" name="Rectangle 7"/>
          <p:cNvSpPr/>
          <p:nvPr/>
        </p:nvSpPr>
        <p:spPr>
          <a:xfrm>
            <a:off x="5334000" y="2895600"/>
            <a:ext cx="1143262" cy="369332"/>
          </a:xfrm>
          <a:prstGeom prst="rect">
            <a:avLst/>
          </a:prstGeom>
        </p:spPr>
        <p:txBody>
          <a:bodyPr wrap="none">
            <a:spAutoFit/>
          </a:bodyPr>
          <a:lstStyle/>
          <a:p>
            <a:r>
              <a:rPr lang="en-US" dirty="0"/>
              <a:t>Business</a:t>
            </a:r>
          </a:p>
        </p:txBody>
      </p:sp>
      <p:sp>
        <p:nvSpPr>
          <p:cNvPr id="9" name="Rectangle 8"/>
          <p:cNvSpPr/>
          <p:nvPr/>
        </p:nvSpPr>
        <p:spPr>
          <a:xfrm>
            <a:off x="4648200" y="685800"/>
            <a:ext cx="1571448" cy="646331"/>
          </a:xfrm>
          <a:prstGeom prst="rect">
            <a:avLst/>
          </a:prstGeom>
        </p:spPr>
        <p:txBody>
          <a:bodyPr wrap="square">
            <a:spAutoFit/>
          </a:bodyPr>
          <a:lstStyle/>
          <a:p>
            <a:r>
              <a:rPr lang="en-US" dirty="0"/>
              <a:t>Performance Focus</a:t>
            </a:r>
          </a:p>
        </p:txBody>
      </p:sp>
      <p:sp>
        <p:nvSpPr>
          <p:cNvPr id="10" name="Rectangle 9"/>
          <p:cNvSpPr/>
          <p:nvPr/>
        </p:nvSpPr>
        <p:spPr>
          <a:xfrm>
            <a:off x="2971800" y="762000"/>
            <a:ext cx="1388522" cy="369332"/>
          </a:xfrm>
          <a:prstGeom prst="rect">
            <a:avLst/>
          </a:prstGeom>
        </p:spPr>
        <p:txBody>
          <a:bodyPr wrap="none">
            <a:spAutoFit/>
          </a:bodyPr>
          <a:lstStyle/>
          <a:p>
            <a:r>
              <a:rPr lang="en-US" dirty="0"/>
              <a:t>Technology</a:t>
            </a:r>
          </a:p>
        </p:txBody>
      </p:sp>
      <p:sp>
        <p:nvSpPr>
          <p:cNvPr id="11" name="Rectangle 10"/>
          <p:cNvSpPr/>
          <p:nvPr/>
        </p:nvSpPr>
        <p:spPr>
          <a:xfrm>
            <a:off x="914400" y="1905000"/>
            <a:ext cx="1752601" cy="646331"/>
          </a:xfrm>
          <a:prstGeom prst="rect">
            <a:avLst/>
          </a:prstGeom>
        </p:spPr>
        <p:txBody>
          <a:bodyPr wrap="square">
            <a:spAutoFit/>
          </a:bodyPr>
          <a:lstStyle/>
          <a:p>
            <a:r>
              <a:rPr lang="en-US" dirty="0"/>
              <a:t>Personal Effectiveness</a:t>
            </a:r>
          </a:p>
        </p:txBody>
      </p:sp>
      <p:sp>
        <p:nvSpPr>
          <p:cNvPr id="12" name="Rectangle 11"/>
          <p:cNvSpPr/>
          <p:nvPr/>
        </p:nvSpPr>
        <p:spPr>
          <a:xfrm>
            <a:off x="990600" y="3505200"/>
            <a:ext cx="2138511" cy="646331"/>
          </a:xfrm>
          <a:prstGeom prst="rect">
            <a:avLst/>
          </a:prstGeom>
        </p:spPr>
        <p:txBody>
          <a:bodyPr wrap="square">
            <a:spAutoFit/>
          </a:bodyPr>
          <a:lstStyle/>
          <a:p>
            <a:r>
              <a:rPr lang="en-US" dirty="0"/>
              <a:t>Developing Leaders</a:t>
            </a:r>
          </a:p>
        </p:txBody>
      </p:sp>
      <p:sp>
        <p:nvSpPr>
          <p:cNvPr id="13" name="Rectangle 12"/>
          <p:cNvSpPr/>
          <p:nvPr/>
        </p:nvSpPr>
        <p:spPr>
          <a:xfrm>
            <a:off x="2209800" y="5257800"/>
            <a:ext cx="2308657" cy="646331"/>
          </a:xfrm>
          <a:prstGeom prst="rect">
            <a:avLst/>
          </a:prstGeom>
        </p:spPr>
        <p:txBody>
          <a:bodyPr wrap="square">
            <a:spAutoFit/>
          </a:bodyPr>
          <a:lstStyle/>
          <a:p>
            <a:r>
              <a:rPr lang="en-US" dirty="0"/>
              <a:t>Creating Positive Work Environment</a:t>
            </a:r>
          </a:p>
        </p:txBody>
      </p:sp>
      <p:sp>
        <p:nvSpPr>
          <p:cNvPr id="14" name="Rectangle 13"/>
          <p:cNvSpPr/>
          <p:nvPr/>
        </p:nvSpPr>
        <p:spPr>
          <a:xfrm>
            <a:off x="4495800" y="5257800"/>
            <a:ext cx="1706100" cy="646331"/>
          </a:xfrm>
          <a:prstGeom prst="rect">
            <a:avLst/>
          </a:prstGeom>
        </p:spPr>
        <p:txBody>
          <a:bodyPr wrap="square">
            <a:spAutoFit/>
          </a:bodyPr>
          <a:lstStyle/>
          <a:p>
            <a:r>
              <a:rPr lang="en-US" dirty="0"/>
              <a:t>Organizational Savvy</a:t>
            </a:r>
          </a:p>
        </p:txBody>
      </p:sp>
      <p:sp>
        <p:nvSpPr>
          <p:cNvPr id="15" name="Rectangle 14"/>
          <p:cNvSpPr/>
          <p:nvPr/>
        </p:nvSpPr>
        <p:spPr>
          <a:xfrm>
            <a:off x="6477000" y="3657600"/>
            <a:ext cx="1459867" cy="646331"/>
          </a:xfrm>
          <a:prstGeom prst="rect">
            <a:avLst/>
          </a:prstGeom>
        </p:spPr>
        <p:txBody>
          <a:bodyPr wrap="square">
            <a:spAutoFit/>
          </a:bodyPr>
          <a:lstStyle/>
          <a:p>
            <a:r>
              <a:rPr lang="en-US" dirty="0"/>
              <a:t>Customer Partnering</a:t>
            </a:r>
          </a:p>
        </p:txBody>
      </p:sp>
      <p:sp>
        <p:nvSpPr>
          <p:cNvPr id="16" name="Rectangle 15"/>
          <p:cNvSpPr/>
          <p:nvPr/>
        </p:nvSpPr>
        <p:spPr>
          <a:xfrm>
            <a:off x="6477000" y="1752600"/>
            <a:ext cx="1676400" cy="646331"/>
          </a:xfrm>
          <a:prstGeom prst="rect">
            <a:avLst/>
          </a:prstGeom>
        </p:spPr>
        <p:txBody>
          <a:bodyPr wrap="square">
            <a:spAutoFit/>
          </a:bodyPr>
          <a:lstStyle/>
          <a:p>
            <a:r>
              <a:rPr lang="en-US" dirty="0"/>
              <a:t>Driving Change</a:t>
            </a:r>
          </a:p>
        </p:txBody>
      </p:sp>
      <p:sp>
        <p:nvSpPr>
          <p:cNvPr id="18" name="Rectangle 17"/>
          <p:cNvSpPr/>
          <p:nvPr/>
        </p:nvSpPr>
        <p:spPr>
          <a:xfrm>
            <a:off x="1295400" y="6553200"/>
            <a:ext cx="57912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INFOSYS LEADERSHIP SYSTEM</a:t>
            </a: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INFRASTRUCTURE - Infosys</a:t>
            </a:r>
          </a:p>
        </p:txBody>
      </p:sp>
      <p:sp>
        <p:nvSpPr>
          <p:cNvPr id="3" name="Content Placeholder 2"/>
          <p:cNvSpPr>
            <a:spLocks noGrp="1"/>
          </p:cNvSpPr>
          <p:nvPr>
            <p:ph idx="1"/>
          </p:nvPr>
        </p:nvSpPr>
        <p:spPr>
          <a:xfrm>
            <a:off x="381000" y="1295400"/>
            <a:ext cx="5791200" cy="5257800"/>
          </a:xfrm>
        </p:spPr>
        <p:txBody>
          <a:bodyPr>
            <a:normAutofit fontScale="92500" lnSpcReduction="20000"/>
          </a:bodyPr>
          <a:lstStyle/>
          <a:p>
            <a:pPr algn="just">
              <a:lnSpc>
                <a:spcPct val="170000"/>
              </a:lnSpc>
            </a:pPr>
            <a:r>
              <a:rPr lang="en-US" dirty="0"/>
              <a:t>The education and research center housed in the company’s headquarters in Bangaluru can train 1000 software engineers simultaneously. </a:t>
            </a:r>
          </a:p>
          <a:p>
            <a:pPr algn="just">
              <a:lnSpc>
                <a:spcPct val="170000"/>
              </a:lnSpc>
            </a:pPr>
            <a:r>
              <a:rPr lang="en-US" dirty="0"/>
              <a:t>It comprises fully equipped classrooms, labs with video – conferencing units, individual faculty rooms and a 30,000 square foot library with a capacity of 10,000 books. </a:t>
            </a:r>
          </a:p>
        </p:txBody>
      </p:sp>
      <p:pic>
        <p:nvPicPr>
          <p:cNvPr id="21506" name="Picture 2"/>
          <p:cNvPicPr>
            <a:picLocks noChangeAspect="1" noChangeArrowheads="1"/>
          </p:cNvPicPr>
          <p:nvPr/>
        </p:nvPicPr>
        <p:blipFill>
          <a:blip r:embed="rId2"/>
          <a:srcRect/>
          <a:stretch>
            <a:fillRect/>
          </a:stretch>
        </p:blipFill>
        <p:spPr bwMode="auto">
          <a:xfrm>
            <a:off x="6248400" y="2057400"/>
            <a:ext cx="2895600" cy="2819400"/>
          </a:xfrm>
          <a:prstGeom prst="rect">
            <a:avLst/>
          </a:prstGeom>
          <a:noFill/>
          <a:ln w="9525">
            <a:noFill/>
            <a:miter lim="800000"/>
            <a:headEnd/>
            <a:tailEnd/>
          </a:ln>
          <a:effectLst/>
        </p:spPr>
      </p:pic>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FF0000"/>
                </a:solidFill>
              </a:rPr>
              <a:t>Result and Effect</a:t>
            </a:r>
          </a:p>
        </p:txBody>
      </p:sp>
      <p:sp>
        <p:nvSpPr>
          <p:cNvPr id="3" name="Content Placeholder 2"/>
          <p:cNvSpPr>
            <a:spLocks noGrp="1"/>
          </p:cNvSpPr>
          <p:nvPr>
            <p:ph idx="1"/>
          </p:nvPr>
        </p:nvSpPr>
        <p:spPr/>
        <p:txBody>
          <a:bodyPr/>
          <a:lstStyle/>
          <a:p>
            <a:r>
              <a:rPr lang="en-US" b="1" dirty="0"/>
              <a:t>Golden Peacock National Training Award (GPNTA) </a:t>
            </a:r>
          </a:p>
          <a:p>
            <a:pPr marL="0" indent="0">
              <a:buNone/>
            </a:pPr>
            <a:r>
              <a:rPr lang="en-US" b="1" dirty="0"/>
              <a:t>  Year-2009 </a:t>
            </a:r>
          </a:p>
          <a:p>
            <a:pPr marL="0" indent="0">
              <a:buNone/>
            </a:pPr>
            <a:r>
              <a:rPr lang="en-US" b="1" dirty="0"/>
              <a:t> Category-Employer</a:t>
            </a:r>
          </a:p>
          <a:p>
            <a:pPr marL="0" indent="0">
              <a:buNone/>
            </a:pPr>
            <a:r>
              <a:rPr lang="en-US" b="1" dirty="0"/>
              <a:t> For-Training Design</a:t>
            </a:r>
          </a:p>
          <a:p>
            <a:r>
              <a:rPr lang="en-US" b="1" dirty="0"/>
              <a:t>Year- 2006</a:t>
            </a:r>
          </a:p>
          <a:p>
            <a:pPr marL="0" indent="0">
              <a:buNone/>
            </a:pPr>
            <a:r>
              <a:rPr lang="en-US" b="1" dirty="0"/>
              <a:t> For- IT Sector</a:t>
            </a:r>
          </a:p>
          <a:p>
            <a:pPr marL="0" indent="0"/>
            <a:endParaRPr lang="en-US" b="1" dirty="0"/>
          </a:p>
          <a:p>
            <a:pPr marL="0" indent="0"/>
            <a:r>
              <a:rPr lang="en-US" b="1" dirty="0"/>
              <a:t>Reduction in HR turnover</a:t>
            </a:r>
          </a:p>
          <a:p>
            <a:pPr marL="0" indent="0">
              <a:buNone/>
            </a:pPr>
            <a:endParaRPr lang="en-US" dirty="0"/>
          </a:p>
        </p:txBody>
      </p:sp>
    </p:spTree>
    <p:extLst>
      <p:ext uri="{BB962C8B-B14F-4D97-AF65-F5344CB8AC3E}">
        <p14:creationId xmlns:p14="http://schemas.microsoft.com/office/powerpoint/2010/main" val="144214263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5172" name="Picture 4" descr="http://www.pittmanproperties.com/thank-you-clothesline-752x483.jpg"/>
          <p:cNvPicPr>
            <a:picLocks noChangeAspect="1" noChangeArrowheads="1"/>
          </p:cNvPicPr>
          <p:nvPr/>
        </p:nvPicPr>
        <p:blipFill>
          <a:blip r:embed="rId2"/>
          <a:srcRect/>
          <a:stretch>
            <a:fillRect/>
          </a:stretch>
        </p:blipFill>
        <p:spPr bwMode="auto">
          <a:xfrm>
            <a:off x="457200" y="1447800"/>
            <a:ext cx="7162800" cy="4600576"/>
          </a:xfrm>
          <a:prstGeom prst="rect">
            <a:avLst/>
          </a:prstGeom>
          <a:noFill/>
        </p:spPr>
      </p:pic>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5486400" y="3810000"/>
            <a:ext cx="3276600" cy="2133600"/>
          </a:xfrm>
        </p:spPr>
        <p:txBody>
          <a:bodyPr>
            <a:normAutofit/>
          </a:bodyPr>
          <a:lstStyle/>
          <a:p>
            <a:pPr algn="l"/>
            <a:endParaRPr lang="en-US" sz="4400" b="1" dirty="0">
              <a:solidFill>
                <a:schemeClr val="tx1"/>
              </a:solidFill>
              <a:latin typeface="Times New Roman" pitchFamily="18" charset="0"/>
              <a:cs typeface="Times New Roman" pitchFamily="18" charset="0"/>
            </a:endParaRPr>
          </a:p>
          <a:p>
            <a:pPr algn="l"/>
            <a:r>
              <a:rPr lang="en-US" sz="3600" b="1" dirty="0">
                <a:solidFill>
                  <a:schemeClr val="tx1"/>
                </a:solidFill>
                <a:latin typeface="Times New Roman" pitchFamily="18" charset="0"/>
                <a:cs typeface="Times New Roman" pitchFamily="18" charset="0"/>
              </a:rPr>
              <a:t>TRAINING OBJECTIVES</a:t>
            </a:r>
          </a:p>
        </p:txBody>
      </p:sp>
      <p:pic>
        <p:nvPicPr>
          <p:cNvPr id="13315" name="Picture 3" descr="C:\Users\SANJULA\Desktop\Training_&amp;_development\OBJ.jpg"/>
          <p:cNvPicPr>
            <a:picLocks noChangeAspect="1" noChangeArrowheads="1"/>
          </p:cNvPicPr>
          <p:nvPr/>
        </p:nvPicPr>
        <p:blipFill>
          <a:blip r:embed="rId2"/>
          <a:srcRect/>
          <a:stretch>
            <a:fillRect/>
          </a:stretch>
        </p:blipFill>
        <p:spPr bwMode="auto">
          <a:xfrm>
            <a:off x="0" y="0"/>
            <a:ext cx="4800600" cy="6858000"/>
          </a:xfrm>
          <a:prstGeom prst="rect">
            <a:avLst/>
          </a:prstGeom>
          <a:noFill/>
        </p:spPr>
      </p:pic>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39000" cy="899160"/>
          </a:xfrm>
        </p:spPr>
        <p:txBody>
          <a:bodyPr>
            <a:normAutofit/>
          </a:bodyPr>
          <a:lstStyle/>
          <a:p>
            <a:pPr algn="ctr"/>
            <a:r>
              <a:rPr lang="en-US" sz="3200" dirty="0">
                <a:solidFill>
                  <a:schemeClr val="bg2">
                    <a:lumMod val="50000"/>
                  </a:schemeClr>
                </a:solidFill>
                <a:latin typeface="Times New Roman" pitchFamily="18" charset="0"/>
                <a:cs typeface="Times New Roman" pitchFamily="18" charset="0"/>
              </a:rPr>
              <a:t>Objectives of Training</a:t>
            </a:r>
            <a:endParaRPr lang="en-IN" sz="3200" dirty="0">
              <a:solidFill>
                <a:schemeClr val="bg2">
                  <a:lumMod val="50000"/>
                </a:schemeClr>
              </a:solidFill>
              <a:latin typeface="Times New Roman" pitchFamily="18" charset="0"/>
              <a:cs typeface="Times New Roman" pitchFamily="18" charset="0"/>
            </a:endParaRPr>
          </a:p>
        </p:txBody>
      </p:sp>
      <p:sp>
        <p:nvSpPr>
          <p:cNvPr id="10" name="Content Placeholder 9"/>
          <p:cNvSpPr>
            <a:spLocks noGrp="1"/>
          </p:cNvSpPr>
          <p:nvPr>
            <p:ph idx="1"/>
          </p:nvPr>
        </p:nvSpPr>
        <p:spPr/>
        <p:txBody>
          <a:bodyPr/>
          <a:lstStyle/>
          <a:p>
            <a:pPr algn="just"/>
            <a:r>
              <a:rPr lang="en-US" dirty="0">
                <a:latin typeface="Times New Roman" pitchFamily="18" charset="0"/>
                <a:cs typeface="Times New Roman" pitchFamily="18" charset="0"/>
              </a:rPr>
              <a:t>To provide job related knowledge to the workers</a:t>
            </a:r>
          </a:p>
          <a:p>
            <a:pPr algn="just"/>
            <a:r>
              <a:rPr lang="en-US" dirty="0">
                <a:latin typeface="Times New Roman" pitchFamily="18" charset="0"/>
                <a:cs typeface="Times New Roman" pitchFamily="18" charset="0"/>
              </a:rPr>
              <a:t>To bring about change in the attitude of workers towards fellow workers, supervisor and the Organization</a:t>
            </a:r>
          </a:p>
          <a:p>
            <a:pPr algn="just"/>
            <a:r>
              <a:rPr lang="en-US" dirty="0">
                <a:latin typeface="Times New Roman" pitchFamily="18" charset="0"/>
                <a:cs typeface="Times New Roman" pitchFamily="18" charset="0"/>
              </a:rPr>
              <a:t>To Improve the productivity of the workers and the organization</a:t>
            </a:r>
          </a:p>
          <a:p>
            <a:pPr algn="just"/>
            <a:r>
              <a:rPr lang="en-US" dirty="0">
                <a:latin typeface="Times New Roman" pitchFamily="18" charset="0"/>
                <a:cs typeface="Times New Roman" pitchFamily="18" charset="0"/>
              </a:rPr>
              <a:t>To Prepare workers for promotion to higher jobs by imparting them advanced skills.</a:t>
            </a:r>
          </a:p>
          <a:p>
            <a:pPr algn="just"/>
            <a:r>
              <a:rPr lang="en-US" dirty="0">
                <a:latin typeface="Times New Roman" pitchFamily="18" charset="0"/>
                <a:cs typeface="Times New Roman" pitchFamily="18" charset="0"/>
              </a:rPr>
              <a:t>To make the workers handle materials, machines and equipment efficiently and thus to check wastage of time and resources.</a:t>
            </a:r>
          </a:p>
          <a:p>
            <a:pPr algn="just"/>
            <a:endParaRPr lang="en-IN" dirty="0">
              <a:latin typeface="Times New Roman" pitchFamily="18" charset="0"/>
              <a:cs typeface="Times New Roman"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800600" y="4800600"/>
            <a:ext cx="3962400" cy="1371600"/>
          </a:xfrm>
        </p:spPr>
        <p:txBody>
          <a:bodyPr>
            <a:normAutofit/>
          </a:bodyPr>
          <a:lstStyle/>
          <a:p>
            <a:r>
              <a:rPr lang="en-US" sz="4400" b="1" dirty="0">
                <a:solidFill>
                  <a:schemeClr val="tx1"/>
                </a:solidFill>
                <a:latin typeface="Times New Roman" pitchFamily="18" charset="0"/>
                <a:cs typeface="Times New Roman" pitchFamily="18" charset="0"/>
              </a:rPr>
              <a:t>TRAINING BENEFITS</a:t>
            </a:r>
          </a:p>
        </p:txBody>
      </p:sp>
      <p:pic>
        <p:nvPicPr>
          <p:cNvPr id="14339" name="Picture 3" descr="C:\Users\SANJULA\Desktop\Training_&amp;_development\Benefits2.jpg"/>
          <p:cNvPicPr>
            <a:picLocks noChangeAspect="1" noChangeArrowheads="1"/>
          </p:cNvPicPr>
          <p:nvPr/>
        </p:nvPicPr>
        <p:blipFill>
          <a:blip r:embed="rId2"/>
          <a:srcRect/>
          <a:stretch>
            <a:fillRect/>
          </a:stretch>
        </p:blipFill>
        <p:spPr bwMode="auto">
          <a:xfrm>
            <a:off x="0" y="0"/>
            <a:ext cx="4648200" cy="6858000"/>
          </a:xfrm>
          <a:prstGeom prst="rect">
            <a:avLst/>
          </a:prstGeom>
          <a:noFill/>
        </p:spPr>
      </p:pic>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3200" dirty="0">
                <a:solidFill>
                  <a:schemeClr val="bg2">
                    <a:lumMod val="50000"/>
                  </a:schemeClr>
                </a:solidFill>
                <a:latin typeface="Times New Roman" pitchFamily="18" charset="0"/>
                <a:cs typeface="Times New Roman" pitchFamily="18" charset="0"/>
              </a:rPr>
              <a:t>Benefit Of Training</a:t>
            </a:r>
            <a:endParaRPr lang="en-IN" sz="3200" dirty="0">
              <a:solidFill>
                <a:schemeClr val="bg2">
                  <a:lumMod val="50000"/>
                </a:schemeClr>
              </a:solidFill>
              <a:latin typeface="Times New Roman" pitchFamily="18" charset="0"/>
              <a:cs typeface="Times New Roman" pitchFamily="18" charset="0"/>
            </a:endParaRPr>
          </a:p>
        </p:txBody>
      </p:sp>
      <p:pic>
        <p:nvPicPr>
          <p:cNvPr id="8194" name="Picture 2" descr="C:\Users\SANJULA\Desktop\Training_&amp;_development\Untitled.png"/>
          <p:cNvPicPr>
            <a:picLocks noGrp="1" noChangeAspect="1" noChangeArrowheads="1"/>
          </p:cNvPicPr>
          <p:nvPr>
            <p:ph idx="1"/>
          </p:nvPr>
        </p:nvPicPr>
        <p:blipFill rotWithShape="1">
          <a:blip r:embed="rId2">
            <a:extLst>
              <a:ext uri="{BEBA8EAE-BF5A-486C-A8C5-ECC9F3942E4B}">
                <a14:imgProps xmlns:a14="http://schemas.microsoft.com/office/drawing/2010/main">
                  <a14:imgLayer r:embed="rId3">
                    <a14:imgEffect>
                      <a14:brightnessContrast contrast="-40000"/>
                    </a14:imgEffect>
                  </a14:imgLayer>
                </a14:imgProps>
              </a:ext>
            </a:extLst>
          </a:blip>
          <a:srcRect b="12693"/>
          <a:stretch/>
        </p:blipFill>
        <p:spPr bwMode="auto">
          <a:xfrm>
            <a:off x="381000" y="1981200"/>
            <a:ext cx="7391400" cy="3581400"/>
          </a:xfrm>
          <a:prstGeom prst="rect">
            <a:avLst/>
          </a:prstGeom>
          <a:noFill/>
        </p:spPr>
      </p:pic>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3200" dirty="0">
                <a:solidFill>
                  <a:schemeClr val="bg2">
                    <a:lumMod val="50000"/>
                  </a:schemeClr>
                </a:solidFill>
                <a:latin typeface="Times New Roman" pitchFamily="18" charset="0"/>
                <a:cs typeface="Times New Roman" pitchFamily="18" charset="0"/>
              </a:rPr>
              <a:t>Benefit of Training to the Organization</a:t>
            </a:r>
            <a:endParaRPr lang="en-IN" sz="3200" dirty="0">
              <a:solidFill>
                <a:schemeClr val="bg2">
                  <a:lumMod val="50000"/>
                </a:schemeClr>
              </a:solidFill>
              <a:latin typeface="Times New Roman" pitchFamily="18" charset="0"/>
              <a:cs typeface="Times New Roman" pitchFamily="18" charset="0"/>
            </a:endParaRPr>
          </a:p>
        </p:txBody>
      </p:sp>
      <p:sp>
        <p:nvSpPr>
          <p:cNvPr id="3" name="Content Placeholder 2"/>
          <p:cNvSpPr>
            <a:spLocks noGrp="1"/>
          </p:cNvSpPr>
          <p:nvPr>
            <p:ph idx="1"/>
          </p:nvPr>
        </p:nvSpPr>
        <p:spPr/>
        <p:txBody>
          <a:bodyPr>
            <a:normAutofit/>
          </a:bodyPr>
          <a:lstStyle/>
          <a:p>
            <a:r>
              <a:rPr lang="en-US" sz="2800" dirty="0">
                <a:latin typeface="Times New Roman" pitchFamily="18" charset="0"/>
                <a:cs typeface="Times New Roman" pitchFamily="18" charset="0"/>
              </a:rPr>
              <a:t>Economy in operations</a:t>
            </a:r>
          </a:p>
          <a:p>
            <a:r>
              <a:rPr lang="en-US" sz="2800" dirty="0">
                <a:latin typeface="Times New Roman" pitchFamily="18" charset="0"/>
                <a:cs typeface="Times New Roman" pitchFamily="18" charset="0"/>
              </a:rPr>
              <a:t>Greater Productivity</a:t>
            </a:r>
          </a:p>
          <a:p>
            <a:r>
              <a:rPr lang="en-US" sz="2800" dirty="0">
                <a:latin typeface="Times New Roman" pitchFamily="18" charset="0"/>
                <a:cs typeface="Times New Roman" pitchFamily="18" charset="0"/>
              </a:rPr>
              <a:t>Increases Profitability</a:t>
            </a:r>
          </a:p>
          <a:p>
            <a:r>
              <a:rPr lang="en-US" sz="2800" dirty="0">
                <a:latin typeface="Times New Roman" pitchFamily="18" charset="0"/>
                <a:cs typeface="Times New Roman" pitchFamily="18" charset="0"/>
              </a:rPr>
              <a:t>Uniformity of Procedures</a:t>
            </a:r>
          </a:p>
          <a:p>
            <a:r>
              <a:rPr lang="en-US" sz="2800" dirty="0">
                <a:latin typeface="Times New Roman" pitchFamily="18" charset="0"/>
                <a:cs typeface="Times New Roman" pitchFamily="18" charset="0"/>
              </a:rPr>
              <a:t>Systematic Imparting of skills</a:t>
            </a:r>
          </a:p>
          <a:p>
            <a:r>
              <a:rPr lang="en-US" sz="2800" dirty="0">
                <a:latin typeface="Times New Roman" pitchFamily="18" charset="0"/>
                <a:cs typeface="Times New Roman" pitchFamily="18" charset="0"/>
              </a:rPr>
              <a:t>Creation of Inventory of skills</a:t>
            </a:r>
          </a:p>
          <a:p>
            <a:r>
              <a:rPr lang="en-US" sz="2800" dirty="0">
                <a:latin typeface="Times New Roman" pitchFamily="18" charset="0"/>
                <a:cs typeface="Times New Roman" pitchFamily="18" charset="0"/>
              </a:rPr>
              <a:t>Less Supervision</a:t>
            </a:r>
          </a:p>
          <a:p>
            <a:r>
              <a:rPr lang="en-US" sz="2800" dirty="0">
                <a:latin typeface="Times New Roman" pitchFamily="18" charset="0"/>
                <a:cs typeface="Times New Roman" pitchFamily="18" charset="0"/>
              </a:rPr>
              <a:t>Higher Morale</a:t>
            </a:r>
          </a:p>
          <a:p>
            <a:r>
              <a:rPr lang="en-US" sz="2800" dirty="0">
                <a:latin typeface="Times New Roman" pitchFamily="18" charset="0"/>
                <a:cs typeface="Times New Roman" pitchFamily="18" charset="0"/>
              </a:rPr>
              <a:t>Develops Organization culture &amp; Climate</a:t>
            </a:r>
            <a:endParaRPr lang="en-IN" sz="2800" dirty="0">
              <a:latin typeface="Times New Roman" pitchFamily="18" charset="0"/>
              <a:cs typeface="Times New Roman"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3200" dirty="0">
                <a:solidFill>
                  <a:schemeClr val="bg2">
                    <a:lumMod val="50000"/>
                  </a:schemeClr>
                </a:solidFill>
                <a:latin typeface="Times New Roman" pitchFamily="18" charset="0"/>
                <a:cs typeface="Times New Roman" pitchFamily="18" charset="0"/>
              </a:rPr>
              <a:t>Benefit of Training to the Workers</a:t>
            </a:r>
            <a:endParaRPr lang="en-IN" sz="3200" dirty="0">
              <a:solidFill>
                <a:schemeClr val="bg2">
                  <a:lumMod val="50000"/>
                </a:schemeClr>
              </a:solidFill>
              <a:latin typeface="Times New Roman" pitchFamily="18" charset="0"/>
              <a:cs typeface="Times New Roman" pitchFamily="18" charset="0"/>
            </a:endParaRPr>
          </a:p>
        </p:txBody>
      </p:sp>
      <p:sp>
        <p:nvSpPr>
          <p:cNvPr id="3" name="Content Placeholder 2"/>
          <p:cNvSpPr>
            <a:spLocks noGrp="1"/>
          </p:cNvSpPr>
          <p:nvPr>
            <p:ph idx="1"/>
          </p:nvPr>
        </p:nvSpPr>
        <p:spPr/>
        <p:txBody>
          <a:bodyPr>
            <a:normAutofit/>
          </a:bodyPr>
          <a:lstStyle/>
          <a:p>
            <a:endParaRPr lang="en-US" sz="2800" dirty="0">
              <a:latin typeface="Times New Roman" pitchFamily="18" charset="0"/>
              <a:cs typeface="Times New Roman" pitchFamily="18" charset="0"/>
            </a:endParaRPr>
          </a:p>
          <a:p>
            <a:r>
              <a:rPr lang="en-US" sz="2800" dirty="0">
                <a:latin typeface="Times New Roman" pitchFamily="18" charset="0"/>
                <a:cs typeface="Times New Roman" pitchFamily="18" charset="0"/>
              </a:rPr>
              <a:t>Acquisition of New Skills</a:t>
            </a:r>
          </a:p>
          <a:p>
            <a:r>
              <a:rPr lang="en-US" sz="2800" dirty="0">
                <a:latin typeface="Times New Roman" pitchFamily="18" charset="0"/>
                <a:cs typeface="Times New Roman" pitchFamily="18" charset="0"/>
              </a:rPr>
              <a:t>Higher Wages</a:t>
            </a:r>
          </a:p>
          <a:p>
            <a:r>
              <a:rPr lang="en-US" sz="2800" dirty="0">
                <a:latin typeface="Times New Roman" pitchFamily="18" charset="0"/>
                <a:cs typeface="Times New Roman" pitchFamily="18" charset="0"/>
              </a:rPr>
              <a:t>Industrial Safety</a:t>
            </a:r>
          </a:p>
          <a:p>
            <a:r>
              <a:rPr lang="en-US" sz="2800" dirty="0">
                <a:latin typeface="Times New Roman" pitchFamily="18" charset="0"/>
                <a:cs typeface="Times New Roman" pitchFamily="18" charset="0"/>
              </a:rPr>
              <a:t>Preparation for Promotion</a:t>
            </a:r>
          </a:p>
          <a:p>
            <a:r>
              <a:rPr lang="en-US" sz="2800" dirty="0">
                <a:latin typeface="Times New Roman" pitchFamily="18" charset="0"/>
                <a:cs typeface="Times New Roman" pitchFamily="18" charset="0"/>
              </a:rPr>
              <a:t>Versatile Utility</a:t>
            </a:r>
          </a:p>
          <a:p>
            <a:r>
              <a:rPr lang="en-US" sz="2800" dirty="0">
                <a:latin typeface="Times New Roman" pitchFamily="18" charset="0"/>
                <a:cs typeface="Times New Roman" pitchFamily="18" charset="0"/>
              </a:rPr>
              <a:t>Higher Morale</a:t>
            </a:r>
            <a:endParaRPr lang="en-IN" sz="2800" dirty="0">
              <a:latin typeface="Times New Roman" pitchFamily="18" charset="0"/>
              <a:cs typeface="Times New Roman"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3200" dirty="0">
                <a:solidFill>
                  <a:schemeClr val="bg2">
                    <a:lumMod val="50000"/>
                  </a:schemeClr>
                </a:solidFill>
                <a:latin typeface="Times New Roman" pitchFamily="18" charset="0"/>
                <a:cs typeface="Times New Roman" pitchFamily="18" charset="0"/>
              </a:rPr>
              <a:t>Importance Of T&amp;D</a:t>
            </a:r>
            <a:endParaRPr lang="en-IN" sz="3200" dirty="0">
              <a:solidFill>
                <a:schemeClr val="bg2">
                  <a:lumMod val="50000"/>
                </a:schemeClr>
              </a:solidFill>
              <a:latin typeface="Times New Roman" pitchFamily="18" charset="0"/>
              <a:cs typeface="Times New Roman" pitchFamily="18" charset="0"/>
            </a:endParaRPr>
          </a:p>
        </p:txBody>
      </p:sp>
      <p:pic>
        <p:nvPicPr>
          <p:cNvPr id="7170" name="Picture 2" descr="C:\Users\SANJULA\Desktop\Training_&amp;_development\Untitled.png"/>
          <p:cNvPicPr>
            <a:picLocks noGrp="1" noChangeAspect="1" noChangeArrowheads="1"/>
          </p:cNvPicPr>
          <p:nvPr>
            <p:ph idx="1"/>
          </p:nvPr>
        </p:nvPicPr>
        <p:blipFill>
          <a:blip r:embed="rId2">
            <a:extLst>
              <a:ext uri="{BEBA8EAE-BF5A-486C-A8C5-ECC9F3942E4B}">
                <a14:imgProps xmlns:a14="http://schemas.microsoft.com/office/drawing/2010/main">
                  <a14:imgLayer r:embed="rId3">
                    <a14:imgEffect>
                      <a14:brightnessContrast bright="40000" contrast="20000"/>
                    </a14:imgEffect>
                  </a14:imgLayer>
                </a14:imgProps>
              </a:ext>
            </a:extLst>
          </a:blip>
          <a:srcRect/>
          <a:stretch>
            <a:fillRect/>
          </a:stretch>
        </p:blipFill>
        <p:spPr bwMode="auto">
          <a:xfrm>
            <a:off x="1066800" y="1752600"/>
            <a:ext cx="5791199" cy="4807788"/>
          </a:xfrm>
          <a:prstGeom prst="rect">
            <a:avLst/>
          </a:prstGeom>
          <a:noFill/>
        </p:spPr>
      </p:pic>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p:nvPr>
        </p:nvSpPr>
        <p:spPr>
          <a:xfrm>
            <a:off x="5257800" y="4572000"/>
            <a:ext cx="3429000" cy="1828800"/>
          </a:xfrm>
        </p:spPr>
        <p:txBody>
          <a:bodyPr/>
          <a:lstStyle/>
          <a:p>
            <a:r>
              <a:rPr lang="en-US" sz="3600" dirty="0">
                <a:solidFill>
                  <a:schemeClr val="tx1"/>
                </a:solidFill>
              </a:rPr>
              <a:t>Training In</a:t>
            </a:r>
            <a:br>
              <a:rPr lang="en-US" sz="3600" dirty="0">
                <a:solidFill>
                  <a:schemeClr val="tx1"/>
                </a:solidFill>
              </a:rPr>
            </a:br>
            <a:r>
              <a:rPr lang="en-US" sz="3600" dirty="0">
                <a:solidFill>
                  <a:schemeClr val="tx1"/>
                </a:solidFill>
              </a:rPr>
              <a:t>Corporate</a:t>
            </a:r>
            <a:endParaRPr lang="en-IN" sz="3600" dirty="0">
              <a:solidFill>
                <a:schemeClr val="tx1"/>
              </a:solidFill>
            </a:endParaRPr>
          </a:p>
        </p:txBody>
      </p:sp>
      <p:sp>
        <p:nvSpPr>
          <p:cNvPr id="3" name="Subtitle 2"/>
          <p:cNvSpPr>
            <a:spLocks noGrp="1"/>
          </p:cNvSpPr>
          <p:nvPr>
            <p:ph type="subTitle" idx="1"/>
          </p:nvPr>
        </p:nvSpPr>
        <p:spPr>
          <a:xfrm>
            <a:off x="762000" y="3429000"/>
            <a:ext cx="3733800" cy="304800"/>
          </a:xfrm>
        </p:spPr>
        <p:txBody>
          <a:bodyPr>
            <a:normAutofit lnSpcReduction="10000"/>
          </a:bodyPr>
          <a:lstStyle/>
          <a:p>
            <a:pPr algn="l"/>
            <a:endParaRPr lang="en-US" dirty="0">
              <a:solidFill>
                <a:schemeClr val="tx1"/>
              </a:solidFill>
            </a:endParaRPr>
          </a:p>
        </p:txBody>
      </p:sp>
      <p:pic>
        <p:nvPicPr>
          <p:cNvPr id="1028" name="Picture 4" descr="C:\Users\SANJULA\Desktop\Training_&amp;_development\corporate-training-road-sign-illustration-design-over-white-background-33412224.jpg"/>
          <p:cNvPicPr>
            <a:picLocks noChangeAspect="1" noChangeArrowheads="1"/>
          </p:cNvPicPr>
          <p:nvPr/>
        </p:nvPicPr>
        <p:blipFill>
          <a:blip r:embed="rId2"/>
          <a:srcRect r="8571"/>
          <a:stretch>
            <a:fillRect/>
          </a:stretch>
        </p:blipFill>
        <p:spPr bwMode="auto">
          <a:xfrm>
            <a:off x="0" y="0"/>
            <a:ext cx="5410200" cy="6858000"/>
          </a:xfrm>
          <a:prstGeom prst="rect">
            <a:avLst/>
          </a:prstGeom>
          <a:noFill/>
        </p:spPr>
      </p:pic>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3200" dirty="0">
                <a:solidFill>
                  <a:schemeClr val="bg2">
                    <a:lumMod val="50000"/>
                  </a:schemeClr>
                </a:solidFill>
                <a:latin typeface="Times New Roman" pitchFamily="18" charset="0"/>
                <a:cs typeface="Times New Roman" pitchFamily="18" charset="0"/>
              </a:rPr>
              <a:t>TRAINING @ TCS</a:t>
            </a:r>
            <a:endParaRPr lang="en-IN" sz="3200" dirty="0">
              <a:solidFill>
                <a:schemeClr val="bg2">
                  <a:lumMod val="50000"/>
                </a:schemeClr>
              </a:solidFill>
              <a:latin typeface="Times New Roman" pitchFamily="18" charset="0"/>
              <a:cs typeface="Times New Roman" pitchFamily="18" charset="0"/>
            </a:endParaRPr>
          </a:p>
        </p:txBody>
      </p:sp>
      <p:sp>
        <p:nvSpPr>
          <p:cNvPr id="3" name="Content Placeholder 2"/>
          <p:cNvSpPr>
            <a:spLocks noGrp="1"/>
          </p:cNvSpPr>
          <p:nvPr>
            <p:ph idx="1"/>
          </p:nvPr>
        </p:nvSpPr>
        <p:spPr>
          <a:xfrm>
            <a:off x="228600" y="1905000"/>
            <a:ext cx="7696200" cy="3953184"/>
          </a:xfrm>
        </p:spPr>
        <p:txBody>
          <a:bodyPr>
            <a:noAutofit/>
          </a:bodyPr>
          <a:lstStyle/>
          <a:p>
            <a:pPr algn="just"/>
            <a:r>
              <a:rPr lang="en-US" dirty="0">
                <a:latin typeface="Times New Roman" pitchFamily="18" charset="0"/>
                <a:cs typeface="Times New Roman" pitchFamily="18" charset="0"/>
              </a:rPr>
              <a:t>In TCS there is </a:t>
            </a:r>
            <a:r>
              <a:rPr lang="en-US" b="1" dirty="0">
                <a:latin typeface="Times New Roman" pitchFamily="18" charset="0"/>
                <a:cs typeface="Times New Roman" pitchFamily="18" charset="0"/>
              </a:rPr>
              <a:t>ILP,</a:t>
            </a:r>
            <a:r>
              <a:rPr lang="en-US" dirty="0">
                <a:latin typeface="Times New Roman" pitchFamily="18" charset="0"/>
                <a:cs typeface="Times New Roman" pitchFamily="18" charset="0"/>
              </a:rPr>
              <a:t> the </a:t>
            </a:r>
            <a:r>
              <a:rPr lang="en-US" b="1" dirty="0"/>
              <a:t>I</a:t>
            </a:r>
            <a:r>
              <a:rPr lang="en-US" b="1" dirty="0">
                <a:latin typeface="Times New Roman" pitchFamily="18" charset="0"/>
                <a:cs typeface="Times New Roman" pitchFamily="18" charset="0"/>
              </a:rPr>
              <a:t>nitial learning </a:t>
            </a:r>
            <a:r>
              <a:rPr lang="en-US" b="1" dirty="0" err="1">
                <a:latin typeface="Times New Roman" pitchFamily="18" charset="0"/>
                <a:cs typeface="Times New Roman" pitchFamily="18" charset="0"/>
              </a:rPr>
              <a:t>programme</a:t>
            </a:r>
            <a:r>
              <a:rPr lang="en-US" b="1" dirty="0">
                <a:latin typeface="Times New Roman" pitchFamily="18" charset="0"/>
                <a:cs typeface="Times New Roman" pitchFamily="18" charset="0"/>
              </a:rPr>
              <a:t> </a:t>
            </a:r>
            <a:r>
              <a:rPr lang="en-US" dirty="0">
                <a:latin typeface="Times New Roman" pitchFamily="18" charset="0"/>
                <a:cs typeface="Times New Roman" pitchFamily="18" charset="0"/>
              </a:rPr>
              <a:t>for 23 days at their main 6 training centers that is Induction.</a:t>
            </a:r>
          </a:p>
          <a:p>
            <a:pPr algn="just"/>
            <a:r>
              <a:rPr lang="en-US" dirty="0">
                <a:latin typeface="Times New Roman" pitchFamily="18" charset="0"/>
                <a:cs typeface="Times New Roman" pitchFamily="18" charset="0"/>
              </a:rPr>
              <a:t>There is exams in between and their performance will affect their salary.</a:t>
            </a:r>
          </a:p>
          <a:p>
            <a:pPr algn="just"/>
            <a:r>
              <a:rPr lang="en-US" dirty="0">
                <a:latin typeface="Times New Roman" pitchFamily="18" charset="0"/>
                <a:cs typeface="Times New Roman" pitchFamily="18" charset="0"/>
              </a:rPr>
              <a:t>Tata Consultancy Services launched its </a:t>
            </a:r>
            <a:r>
              <a:rPr lang="en-US" b="1" dirty="0">
                <a:latin typeface="Times New Roman" pitchFamily="18" charset="0"/>
                <a:cs typeface="Times New Roman" pitchFamily="18" charset="0"/>
              </a:rPr>
              <a:t>science-to software</a:t>
            </a:r>
            <a:r>
              <a:rPr lang="en-US" dirty="0">
                <a:latin typeface="Times New Roman" pitchFamily="18" charset="0"/>
                <a:cs typeface="Times New Roman" pitchFamily="18" charset="0"/>
              </a:rPr>
              <a:t> training program in the Chennai. </a:t>
            </a:r>
          </a:p>
          <a:p>
            <a:pPr algn="just"/>
            <a:r>
              <a:rPr lang="en-US" dirty="0">
                <a:latin typeface="Times New Roman" pitchFamily="18" charset="0"/>
                <a:cs typeface="Times New Roman" pitchFamily="18" charset="0"/>
              </a:rPr>
              <a:t>Thereafter the trainees will be absorbed into any of the company’s services depending on their Performance</a:t>
            </a:r>
            <a:br>
              <a:rPr lang="en-US" dirty="0">
                <a:latin typeface="Times New Roman" pitchFamily="18" charset="0"/>
                <a:cs typeface="Times New Roman" pitchFamily="18" charset="0"/>
              </a:rPr>
            </a:br>
            <a:endParaRPr lang="en-US" dirty="0">
              <a:latin typeface="Times New Roman" pitchFamily="18" charset="0"/>
              <a:cs typeface="Times New Roman" pitchFamily="18" charset="0"/>
            </a:endParaRPr>
          </a:p>
          <a:p>
            <a:pPr algn="just"/>
            <a:endParaRPr lang="en-IN" dirty="0">
              <a:latin typeface="Times New Roman" pitchFamily="18" charset="0"/>
              <a:cs typeface="Times New Roman"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8" name="Content Placeholder 7"/>
          <p:cNvSpPr>
            <a:spLocks noGrp="1"/>
          </p:cNvSpPr>
          <p:nvPr>
            <p:ph idx="1"/>
          </p:nvPr>
        </p:nvSpPr>
        <p:spPr/>
        <p:txBody>
          <a:bodyPr/>
          <a:lstStyle/>
          <a:p>
            <a:endParaRPr lang="en-IN"/>
          </a:p>
        </p:txBody>
      </p:sp>
      <p:pic>
        <p:nvPicPr>
          <p:cNvPr id="2053" name="Picture 5" descr="C:\Users\SANJULA\Desktop\Training_&amp;_development\Untitled.png"/>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rcRect/>
          <a:stretch>
            <a:fillRect/>
          </a:stretch>
        </p:blipFill>
        <p:spPr bwMode="auto">
          <a:xfrm>
            <a:off x="0" y="0"/>
            <a:ext cx="9144000" cy="6858000"/>
          </a:xfrm>
          <a:prstGeom prst="rect">
            <a:avLst/>
          </a:prstGeom>
          <a:noFill/>
        </p:spPr>
      </p:pic>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3200" dirty="0">
                <a:solidFill>
                  <a:schemeClr val="bg2">
                    <a:lumMod val="50000"/>
                  </a:schemeClr>
                </a:solidFill>
                <a:latin typeface="Times New Roman" pitchFamily="18" charset="0"/>
                <a:cs typeface="Times New Roman" pitchFamily="18" charset="0"/>
              </a:rPr>
              <a:t>TRAINING @ INFOSYS</a:t>
            </a:r>
            <a:endParaRPr lang="en-IN" sz="3200" dirty="0">
              <a:solidFill>
                <a:schemeClr val="bg2">
                  <a:lumMod val="50000"/>
                </a:schemeClr>
              </a:solidFill>
              <a:latin typeface="Times New Roman" pitchFamily="18" charset="0"/>
              <a:cs typeface="Times New Roman" pitchFamily="18" charset="0"/>
            </a:endParaRPr>
          </a:p>
        </p:txBody>
      </p:sp>
      <p:sp>
        <p:nvSpPr>
          <p:cNvPr id="3" name="Content Placeholder 2"/>
          <p:cNvSpPr>
            <a:spLocks noGrp="1"/>
          </p:cNvSpPr>
          <p:nvPr>
            <p:ph idx="1"/>
          </p:nvPr>
        </p:nvSpPr>
        <p:spPr/>
        <p:txBody>
          <a:bodyPr/>
          <a:lstStyle/>
          <a:p>
            <a:pPr algn="just"/>
            <a:r>
              <a:rPr lang="en-US" sz="2800" dirty="0">
                <a:latin typeface="Times New Roman" pitchFamily="18" charset="0"/>
                <a:cs typeface="Times New Roman" pitchFamily="18" charset="0"/>
              </a:rPr>
              <a:t>In Infosys the recruits are divided into computer background and non computer background.</a:t>
            </a:r>
          </a:p>
          <a:p>
            <a:pPr algn="just"/>
            <a:endParaRPr lang="en-US" sz="2800" dirty="0">
              <a:latin typeface="Times New Roman" pitchFamily="18" charset="0"/>
              <a:cs typeface="Times New Roman" pitchFamily="18" charset="0"/>
            </a:endParaRPr>
          </a:p>
          <a:p>
            <a:pPr algn="just"/>
            <a:r>
              <a:rPr lang="en-US" sz="2800" dirty="0">
                <a:latin typeface="Times New Roman" pitchFamily="18" charset="0"/>
                <a:cs typeface="Times New Roman" pitchFamily="18" charset="0"/>
              </a:rPr>
              <a:t> Training is in their </a:t>
            </a:r>
            <a:r>
              <a:rPr lang="en-US" sz="2800" b="1" dirty="0">
                <a:latin typeface="Times New Roman" pitchFamily="18" charset="0"/>
                <a:cs typeface="Times New Roman" pitchFamily="18" charset="0"/>
              </a:rPr>
              <a:t>Mysore</a:t>
            </a:r>
            <a:r>
              <a:rPr lang="en-US" sz="2800" dirty="0">
                <a:latin typeface="Times New Roman" pitchFamily="18" charset="0"/>
                <a:cs typeface="Times New Roman" pitchFamily="18" charset="0"/>
              </a:rPr>
              <a:t> campus and it is of 16 weeks. </a:t>
            </a:r>
          </a:p>
          <a:p>
            <a:pPr algn="just"/>
            <a:endParaRPr lang="en-US" sz="2800" dirty="0">
              <a:latin typeface="Times New Roman" pitchFamily="18" charset="0"/>
              <a:cs typeface="Times New Roman" pitchFamily="18" charset="0"/>
            </a:endParaRPr>
          </a:p>
          <a:p>
            <a:pPr algn="just"/>
            <a:r>
              <a:rPr lang="en-US" sz="2800" dirty="0">
                <a:latin typeface="Times New Roman" pitchFamily="18" charset="0"/>
                <a:cs typeface="Times New Roman" pitchFamily="18" charset="0"/>
              </a:rPr>
              <a:t>At the end of training they have comprehensive exams and their performance will affect their salary</a:t>
            </a:r>
            <a:endParaRPr lang="en-US" dirty="0">
              <a:latin typeface="Times New Roman" pitchFamily="18" charset="0"/>
              <a:cs typeface="Times New Roman" pitchFamily="18" charset="0"/>
            </a:endParaRPr>
          </a:p>
          <a:p>
            <a:endParaRPr lang="en-IN" dirty="0">
              <a:latin typeface="Times New Roman" pitchFamily="18" charset="0"/>
              <a:cs typeface="Times New Roman"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3200" dirty="0">
                <a:solidFill>
                  <a:schemeClr val="bg2">
                    <a:lumMod val="50000"/>
                  </a:schemeClr>
                </a:solidFill>
                <a:latin typeface="Times New Roman" pitchFamily="18" charset="0"/>
                <a:cs typeface="Times New Roman" pitchFamily="18" charset="0"/>
              </a:rPr>
              <a:t>TRAINING @ WIPRO</a:t>
            </a:r>
            <a:endParaRPr lang="en-IN" sz="3200" dirty="0">
              <a:solidFill>
                <a:schemeClr val="bg2">
                  <a:lumMod val="50000"/>
                </a:schemeClr>
              </a:solidFill>
              <a:latin typeface="Times New Roman" pitchFamily="18" charset="0"/>
              <a:cs typeface="Times New Roman" pitchFamily="18" charset="0"/>
            </a:endParaRPr>
          </a:p>
        </p:txBody>
      </p:sp>
      <p:sp>
        <p:nvSpPr>
          <p:cNvPr id="3" name="Content Placeholder 2"/>
          <p:cNvSpPr>
            <a:spLocks noGrp="1"/>
          </p:cNvSpPr>
          <p:nvPr>
            <p:ph idx="1"/>
          </p:nvPr>
        </p:nvSpPr>
        <p:spPr/>
        <p:txBody>
          <a:bodyPr>
            <a:normAutofit/>
          </a:bodyPr>
          <a:lstStyle/>
          <a:p>
            <a:pPr algn="just"/>
            <a:r>
              <a:rPr lang="en-US" sz="2800" dirty="0">
                <a:latin typeface="Times New Roman" pitchFamily="18" charset="0"/>
                <a:cs typeface="Times New Roman" pitchFamily="18" charset="0"/>
              </a:rPr>
              <a:t>In WIPRO the training is </a:t>
            </a:r>
            <a:r>
              <a:rPr lang="en-US" sz="2800" b="1" dirty="0">
                <a:latin typeface="Times New Roman" pitchFamily="18" charset="0"/>
                <a:cs typeface="Times New Roman" pitchFamily="18" charset="0"/>
              </a:rPr>
              <a:t>3 step </a:t>
            </a:r>
          </a:p>
          <a:p>
            <a:pPr algn="just"/>
            <a:endParaRPr lang="en-US" sz="2800" dirty="0">
              <a:latin typeface="Times New Roman" pitchFamily="18" charset="0"/>
              <a:cs typeface="Times New Roman" pitchFamily="18" charset="0"/>
            </a:endParaRPr>
          </a:p>
          <a:p>
            <a:pPr algn="just"/>
            <a:r>
              <a:rPr lang="en-US" sz="2800" dirty="0">
                <a:latin typeface="Times New Roman" pitchFamily="18" charset="0"/>
                <a:cs typeface="Times New Roman" pitchFamily="18" charset="0"/>
              </a:rPr>
              <a:t>First month is the </a:t>
            </a:r>
            <a:r>
              <a:rPr lang="en-US" sz="2800" b="1" dirty="0">
                <a:latin typeface="Times New Roman" pitchFamily="18" charset="0"/>
                <a:cs typeface="Times New Roman" pitchFamily="18" charset="0"/>
              </a:rPr>
              <a:t>fundamental readiness</a:t>
            </a:r>
            <a:r>
              <a:rPr lang="en-US" sz="2800" dirty="0">
                <a:latin typeface="Times New Roman" pitchFamily="18" charset="0"/>
                <a:cs typeface="Times New Roman" pitchFamily="18" charset="0"/>
              </a:rPr>
              <a:t> </a:t>
            </a:r>
            <a:r>
              <a:rPr lang="en-US" sz="2800" b="1" dirty="0">
                <a:latin typeface="Times New Roman" pitchFamily="18" charset="0"/>
                <a:cs typeface="Times New Roman" pitchFamily="18" charset="0"/>
              </a:rPr>
              <a:t>program </a:t>
            </a:r>
          </a:p>
          <a:p>
            <a:pPr algn="just"/>
            <a:endParaRPr lang="en-US" sz="2800" b="1" dirty="0">
              <a:latin typeface="Times New Roman" pitchFamily="18" charset="0"/>
              <a:cs typeface="Times New Roman" pitchFamily="18" charset="0"/>
            </a:endParaRPr>
          </a:p>
          <a:p>
            <a:pPr algn="just"/>
            <a:r>
              <a:rPr lang="en-US" sz="2800" dirty="0">
                <a:latin typeface="Times New Roman" pitchFamily="18" charset="0"/>
                <a:cs typeface="Times New Roman" pitchFamily="18" charset="0"/>
              </a:rPr>
              <a:t>Second month is </a:t>
            </a:r>
            <a:r>
              <a:rPr lang="en-US" sz="2800" b="1" dirty="0">
                <a:latin typeface="Times New Roman" pitchFamily="18" charset="0"/>
                <a:cs typeface="Times New Roman" pitchFamily="18" charset="0"/>
              </a:rPr>
              <a:t>project readiness program</a:t>
            </a:r>
          </a:p>
          <a:p>
            <a:pPr algn="just">
              <a:buNone/>
            </a:pPr>
            <a:r>
              <a:rPr lang="en-US" sz="2800" b="1" dirty="0">
                <a:latin typeface="Times New Roman" pitchFamily="18" charset="0"/>
                <a:cs typeface="Times New Roman" pitchFamily="18" charset="0"/>
              </a:rPr>
              <a:t> </a:t>
            </a:r>
          </a:p>
          <a:p>
            <a:pPr algn="just"/>
            <a:r>
              <a:rPr lang="en-US" sz="2800" dirty="0">
                <a:latin typeface="Times New Roman" pitchFamily="18" charset="0"/>
                <a:cs typeface="Times New Roman" pitchFamily="18" charset="0"/>
              </a:rPr>
              <a:t>3rd month is </a:t>
            </a:r>
            <a:r>
              <a:rPr lang="en-US" sz="2800" b="1" dirty="0">
                <a:latin typeface="Times New Roman" pitchFamily="18" charset="0"/>
                <a:cs typeface="Times New Roman" pitchFamily="18" charset="0"/>
              </a:rPr>
              <a:t>real time lab</a:t>
            </a:r>
            <a:r>
              <a:rPr lang="en-US" sz="2800" dirty="0">
                <a:latin typeface="Times New Roman" pitchFamily="18" charset="0"/>
                <a:cs typeface="Times New Roman" pitchFamily="18" charset="0"/>
              </a:rPr>
              <a:t>, where they need to do a project</a:t>
            </a:r>
            <a:endParaRPr lang="en-IN" sz="2800" dirty="0">
              <a:latin typeface="Times New Roman" pitchFamily="18" charset="0"/>
              <a:cs typeface="Times New Roman"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953000" y="4876800"/>
            <a:ext cx="3519268" cy="1524000"/>
          </a:xfrm>
        </p:spPr>
        <p:txBody>
          <a:bodyPr/>
          <a:lstStyle/>
          <a:p>
            <a:r>
              <a:rPr lang="en-US" dirty="0">
                <a:solidFill>
                  <a:schemeClr val="tx1"/>
                </a:solidFill>
              </a:rPr>
              <a:t>Training Models</a:t>
            </a:r>
            <a:endParaRPr lang="en-IN" dirty="0">
              <a:solidFill>
                <a:schemeClr val="tx1"/>
              </a:solidFill>
            </a:endParaRPr>
          </a:p>
        </p:txBody>
      </p:sp>
      <p:sp>
        <p:nvSpPr>
          <p:cNvPr id="3" name="Subtitle 2"/>
          <p:cNvSpPr>
            <a:spLocks noGrp="1"/>
          </p:cNvSpPr>
          <p:nvPr>
            <p:ph type="subTitle" idx="1"/>
          </p:nvPr>
        </p:nvSpPr>
        <p:spPr>
          <a:xfrm>
            <a:off x="762000" y="3429000"/>
            <a:ext cx="3733800" cy="304800"/>
          </a:xfrm>
        </p:spPr>
        <p:txBody>
          <a:bodyPr>
            <a:normAutofit lnSpcReduction="10000"/>
          </a:bodyPr>
          <a:lstStyle/>
          <a:p>
            <a:pPr algn="l"/>
            <a:endParaRPr lang="en-US" dirty="0">
              <a:solidFill>
                <a:schemeClr val="tx1"/>
              </a:solidFill>
            </a:endParaRPr>
          </a:p>
        </p:txBody>
      </p:sp>
      <p:pic>
        <p:nvPicPr>
          <p:cNvPr id="15366" name="Picture 6" descr="C:\Users\SANJULA\Desktop\Training_&amp;_development\facilitator_cartoondelalbrightcom.jpg"/>
          <p:cNvPicPr>
            <a:picLocks noChangeAspect="1" noChangeArrowheads="1"/>
          </p:cNvPicPr>
          <p:nvPr/>
        </p:nvPicPr>
        <p:blipFill>
          <a:blip r:embed="rId2"/>
          <a:srcRect/>
          <a:stretch>
            <a:fillRect/>
          </a:stretch>
        </p:blipFill>
        <p:spPr bwMode="auto">
          <a:xfrm>
            <a:off x="0" y="0"/>
            <a:ext cx="5105400" cy="6858000"/>
          </a:xfrm>
          <a:prstGeom prst="rect">
            <a:avLst/>
          </a:prstGeom>
          <a:noFill/>
        </p:spPr>
      </p:pic>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3200" dirty="0">
                <a:solidFill>
                  <a:schemeClr val="bg2">
                    <a:lumMod val="50000"/>
                  </a:schemeClr>
                </a:solidFill>
                <a:latin typeface="Times New Roman" pitchFamily="18" charset="0"/>
                <a:cs typeface="Times New Roman" pitchFamily="18" charset="0"/>
              </a:rPr>
              <a:t>System Model Training</a:t>
            </a:r>
            <a:endParaRPr lang="en-IN" sz="3200" dirty="0">
              <a:solidFill>
                <a:schemeClr val="bg2">
                  <a:lumMod val="50000"/>
                </a:schemeClr>
              </a:solidFill>
              <a:latin typeface="Times New Roman" pitchFamily="18" charset="0"/>
              <a:cs typeface="Times New Roman" pitchFamily="18" charset="0"/>
            </a:endParaRPr>
          </a:p>
        </p:txBody>
      </p:sp>
      <p:pic>
        <p:nvPicPr>
          <p:cNvPr id="9218" name="Picture 2" descr="C:\Users\SANJULA\Desktop\Training_&amp;_development\Untitled.png"/>
          <p:cNvPicPr>
            <a:picLocks noGrp="1" noChangeAspect="1" noChangeArrowheads="1"/>
          </p:cNvPicPr>
          <p:nvPr>
            <p:ph idx="1"/>
          </p:nvPr>
        </p:nvPicPr>
        <p:blipFill>
          <a:blip r:embed="rId2"/>
          <a:srcRect/>
          <a:stretch>
            <a:fillRect/>
          </a:stretch>
        </p:blipFill>
        <p:spPr bwMode="auto">
          <a:xfrm>
            <a:off x="381000" y="1905000"/>
            <a:ext cx="7543800" cy="4419600"/>
          </a:xfrm>
          <a:prstGeom prst="rect">
            <a:avLst/>
          </a:prstGeom>
          <a:noFill/>
        </p:spPr>
      </p:pic>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IN" sz="3200" u="sng" dirty="0">
                <a:solidFill>
                  <a:schemeClr val="bg2">
                    <a:lumMod val="50000"/>
                  </a:schemeClr>
                </a:solidFill>
                <a:latin typeface="Times New Roman" pitchFamily="18" charset="0"/>
                <a:cs typeface="Times New Roman" pitchFamily="18" charset="0"/>
              </a:rPr>
              <a:t>Instructional System Development Model (Isd) Model</a:t>
            </a:r>
            <a:endParaRPr lang="en-IN" sz="3200" dirty="0">
              <a:solidFill>
                <a:schemeClr val="bg2">
                  <a:lumMod val="50000"/>
                </a:schemeClr>
              </a:solidFill>
              <a:latin typeface="Times New Roman" pitchFamily="18" charset="0"/>
              <a:cs typeface="Times New Roman" pitchFamily="18" charset="0"/>
            </a:endParaRPr>
          </a:p>
        </p:txBody>
      </p:sp>
      <p:pic>
        <p:nvPicPr>
          <p:cNvPr id="10242" name="Picture 2" descr="C:\Users\SANJULA\Desktop\Training_&amp;_development\Untitled.png"/>
          <p:cNvPicPr>
            <a:picLocks noGrp="1" noChangeAspect="1" noChangeArrowheads="1"/>
          </p:cNvPicPr>
          <p:nvPr>
            <p:ph idx="1"/>
          </p:nvPr>
        </p:nvPicPr>
        <p:blipFill>
          <a:blip r:embed="rId2"/>
          <a:srcRect/>
          <a:stretch>
            <a:fillRect/>
          </a:stretch>
        </p:blipFill>
        <p:spPr bwMode="auto">
          <a:xfrm>
            <a:off x="533400" y="1981200"/>
            <a:ext cx="7371983" cy="4191000"/>
          </a:xfrm>
          <a:prstGeom prst="rect">
            <a:avLst/>
          </a:prstGeom>
          <a:noFill/>
        </p:spPr>
      </p:pic>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257800" y="3886200"/>
            <a:ext cx="3886200" cy="2514600"/>
          </a:xfrm>
        </p:spPr>
        <p:txBody>
          <a:bodyPr/>
          <a:lstStyle/>
          <a:p>
            <a:pPr algn="ctr"/>
            <a:r>
              <a:rPr lang="en-US" sz="3200" dirty="0">
                <a:solidFill>
                  <a:schemeClr val="tx1"/>
                </a:solidFill>
              </a:rPr>
              <a:t>Training </a:t>
            </a:r>
            <a:br>
              <a:rPr lang="en-US" sz="3200" dirty="0">
                <a:solidFill>
                  <a:schemeClr val="tx1"/>
                </a:solidFill>
              </a:rPr>
            </a:br>
            <a:r>
              <a:rPr lang="en-US" sz="3200" dirty="0">
                <a:solidFill>
                  <a:schemeClr val="tx1"/>
                </a:solidFill>
              </a:rPr>
              <a:t>Vs Development</a:t>
            </a:r>
            <a:endParaRPr lang="en-IN" sz="3200" dirty="0">
              <a:solidFill>
                <a:schemeClr val="tx1"/>
              </a:solidFill>
            </a:endParaRPr>
          </a:p>
        </p:txBody>
      </p:sp>
      <p:sp>
        <p:nvSpPr>
          <p:cNvPr id="3" name="Subtitle 2"/>
          <p:cNvSpPr>
            <a:spLocks noGrp="1"/>
          </p:cNvSpPr>
          <p:nvPr>
            <p:ph type="subTitle" idx="1"/>
          </p:nvPr>
        </p:nvSpPr>
        <p:spPr>
          <a:xfrm>
            <a:off x="762000" y="3429000"/>
            <a:ext cx="3733800" cy="304800"/>
          </a:xfrm>
        </p:spPr>
        <p:txBody>
          <a:bodyPr>
            <a:normAutofit lnSpcReduction="10000"/>
          </a:bodyPr>
          <a:lstStyle/>
          <a:p>
            <a:pPr algn="l"/>
            <a:endParaRPr lang="en-US" dirty="0">
              <a:solidFill>
                <a:schemeClr val="tx1"/>
              </a:solidFill>
            </a:endParaRPr>
          </a:p>
        </p:txBody>
      </p:sp>
      <p:pic>
        <p:nvPicPr>
          <p:cNvPr id="134146" name="Picture 2" descr="http://tudorlawfirm.com/wp-content/uploads/2013/04/Big-Difference.jpg"/>
          <p:cNvPicPr>
            <a:picLocks noChangeAspect="1" noChangeArrowheads="1"/>
          </p:cNvPicPr>
          <p:nvPr/>
        </p:nvPicPr>
        <p:blipFill>
          <a:blip r:embed="rId2"/>
          <a:srcRect/>
          <a:stretch>
            <a:fillRect/>
          </a:stretch>
        </p:blipFill>
        <p:spPr bwMode="auto">
          <a:xfrm>
            <a:off x="0" y="0"/>
            <a:ext cx="5105400" cy="6858000"/>
          </a:xfrm>
          <a:prstGeom prst="rect">
            <a:avLst/>
          </a:prstGeom>
          <a:noFill/>
        </p:spPr>
      </p:pic>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4000" cap="none" dirty="0"/>
              <a:t>Training Vs Development</a:t>
            </a:r>
            <a:br>
              <a:rPr lang="en-US" dirty="0"/>
            </a:br>
            <a:endParaRPr lang="en-US" dirty="0"/>
          </a:p>
        </p:txBody>
      </p:sp>
      <p:graphicFrame>
        <p:nvGraphicFramePr>
          <p:cNvPr id="5" name="Content Placeholder 3"/>
          <p:cNvGraphicFramePr>
            <a:graphicFrameLocks noGrp="1"/>
          </p:cNvGraphicFramePr>
          <p:nvPr>
            <p:ph idx="1"/>
            <p:extLst>
              <p:ext uri="{D42A27DB-BD31-4B8C-83A1-F6EECF244321}">
                <p14:modId xmlns:p14="http://schemas.microsoft.com/office/powerpoint/2010/main" val="2080923097"/>
              </p:ext>
            </p:extLst>
          </p:nvPr>
        </p:nvGraphicFramePr>
        <p:xfrm>
          <a:off x="152400" y="1381485"/>
          <a:ext cx="7848600" cy="5140977"/>
        </p:xfrm>
        <a:graphic>
          <a:graphicData uri="http://schemas.openxmlformats.org/drawingml/2006/table">
            <a:tbl>
              <a:tblPr firstRow="1" bandRow="1">
                <a:tableStyleId>{00A15C55-8517-42AA-B614-E9B94910E393}</a:tableStyleId>
              </a:tblPr>
              <a:tblGrid>
                <a:gridCol w="1981200">
                  <a:extLst>
                    <a:ext uri="{9D8B030D-6E8A-4147-A177-3AD203B41FA5}">
                      <a16:colId xmlns:a16="http://schemas.microsoft.com/office/drawing/2014/main" val="20000"/>
                    </a:ext>
                  </a:extLst>
                </a:gridCol>
                <a:gridCol w="2667000">
                  <a:extLst>
                    <a:ext uri="{9D8B030D-6E8A-4147-A177-3AD203B41FA5}">
                      <a16:colId xmlns:a16="http://schemas.microsoft.com/office/drawing/2014/main" val="20001"/>
                    </a:ext>
                  </a:extLst>
                </a:gridCol>
                <a:gridCol w="3200400">
                  <a:extLst>
                    <a:ext uri="{9D8B030D-6E8A-4147-A177-3AD203B41FA5}">
                      <a16:colId xmlns:a16="http://schemas.microsoft.com/office/drawing/2014/main" val="20002"/>
                    </a:ext>
                  </a:extLst>
                </a:gridCol>
              </a:tblGrid>
              <a:tr h="901045">
                <a:tc>
                  <a:txBody>
                    <a:bodyPr/>
                    <a:lstStyle/>
                    <a:p>
                      <a:pPr marL="0" marR="0" algn="ctr">
                        <a:lnSpc>
                          <a:spcPct val="100000"/>
                        </a:lnSpc>
                        <a:spcBef>
                          <a:spcPts val="600"/>
                        </a:spcBef>
                        <a:spcAft>
                          <a:spcPts val="0"/>
                        </a:spcAft>
                      </a:pPr>
                      <a:r>
                        <a:rPr lang="en-IN" sz="2000" b="1" cap="all" dirty="0">
                          <a:solidFill>
                            <a:srgbClr val="222222"/>
                          </a:solidFill>
                        </a:rPr>
                        <a:t>BASIS FOR COMPARISON</a:t>
                      </a:r>
                      <a:endParaRPr lang="en-US" sz="2000" dirty="0">
                        <a:latin typeface="Calibri"/>
                        <a:ea typeface="Calibri"/>
                        <a:cs typeface="Times New Roman"/>
                      </a:endParaRPr>
                    </a:p>
                  </a:txBody>
                  <a:tcPr marL="76200" marR="76200" marT="76200" marB="76200" anchor="ctr"/>
                </a:tc>
                <a:tc>
                  <a:txBody>
                    <a:bodyPr/>
                    <a:lstStyle/>
                    <a:p>
                      <a:pPr marL="0" marR="0" algn="ctr">
                        <a:lnSpc>
                          <a:spcPct val="100000"/>
                        </a:lnSpc>
                        <a:spcBef>
                          <a:spcPts val="600"/>
                        </a:spcBef>
                        <a:spcAft>
                          <a:spcPts val="0"/>
                        </a:spcAft>
                      </a:pPr>
                      <a:r>
                        <a:rPr lang="en-IN" sz="2000" b="1" cap="all">
                          <a:solidFill>
                            <a:srgbClr val="222222"/>
                          </a:solidFill>
                        </a:rPr>
                        <a:t>TRAINING</a:t>
                      </a:r>
                      <a:endParaRPr lang="en-US" sz="2000">
                        <a:latin typeface="Calibri"/>
                        <a:ea typeface="Calibri"/>
                        <a:cs typeface="Times New Roman"/>
                      </a:endParaRPr>
                    </a:p>
                  </a:txBody>
                  <a:tcPr marL="76200" marR="76200" marT="76200" marB="76200" anchor="ctr"/>
                </a:tc>
                <a:tc>
                  <a:txBody>
                    <a:bodyPr/>
                    <a:lstStyle/>
                    <a:p>
                      <a:pPr marL="0" marR="0" algn="ctr">
                        <a:lnSpc>
                          <a:spcPct val="100000"/>
                        </a:lnSpc>
                        <a:spcBef>
                          <a:spcPts val="600"/>
                        </a:spcBef>
                        <a:spcAft>
                          <a:spcPts val="0"/>
                        </a:spcAft>
                      </a:pPr>
                      <a:r>
                        <a:rPr lang="en-IN" sz="2000" b="1" cap="all" dirty="0">
                          <a:solidFill>
                            <a:srgbClr val="222222"/>
                          </a:solidFill>
                        </a:rPr>
                        <a:t>DEVELOPMENT</a:t>
                      </a:r>
                      <a:endParaRPr lang="en-US" sz="2000" dirty="0">
                        <a:latin typeface="Calibri"/>
                        <a:ea typeface="Calibri"/>
                        <a:cs typeface="Times New Roman"/>
                      </a:endParaRPr>
                    </a:p>
                  </a:txBody>
                  <a:tcPr marL="76200" marR="76200" marT="76200" marB="76200" anchor="ctr"/>
                </a:tc>
                <a:extLst>
                  <a:ext uri="{0D108BD9-81ED-4DB2-BD59-A6C34878D82A}">
                    <a16:rowId xmlns:a16="http://schemas.microsoft.com/office/drawing/2014/main" val="10000"/>
                  </a:ext>
                </a:extLst>
              </a:tr>
              <a:tr h="2983656">
                <a:tc>
                  <a:txBody>
                    <a:bodyPr/>
                    <a:lstStyle/>
                    <a:p>
                      <a:pPr marL="0" marR="0">
                        <a:lnSpc>
                          <a:spcPct val="100000"/>
                        </a:lnSpc>
                        <a:spcBef>
                          <a:spcPts val="600"/>
                        </a:spcBef>
                        <a:spcAft>
                          <a:spcPts val="0"/>
                        </a:spcAft>
                      </a:pPr>
                      <a:r>
                        <a:rPr lang="en-IN" sz="2000" dirty="0">
                          <a:solidFill>
                            <a:srgbClr val="222222"/>
                          </a:solidFill>
                        </a:rPr>
                        <a:t>Meaning</a:t>
                      </a:r>
                      <a:endParaRPr lang="en-US" sz="2000" dirty="0">
                        <a:latin typeface="Calibri"/>
                        <a:ea typeface="Calibri"/>
                        <a:cs typeface="Times New Roman"/>
                      </a:endParaRPr>
                    </a:p>
                  </a:txBody>
                  <a:tcPr marL="76200" marR="76200" marT="76200" marB="76200"/>
                </a:tc>
                <a:tc>
                  <a:txBody>
                    <a:bodyPr/>
                    <a:lstStyle/>
                    <a:p>
                      <a:pPr marL="0" marR="0">
                        <a:lnSpc>
                          <a:spcPct val="100000"/>
                        </a:lnSpc>
                        <a:spcBef>
                          <a:spcPts val="600"/>
                        </a:spcBef>
                        <a:spcAft>
                          <a:spcPts val="0"/>
                        </a:spcAft>
                      </a:pPr>
                      <a:r>
                        <a:rPr lang="en-IN" sz="2000" dirty="0">
                          <a:solidFill>
                            <a:srgbClr val="222222"/>
                          </a:solidFill>
                        </a:rPr>
                        <a:t>Training is a learning process in which employees get an opportunity to develop skill, competency and knowledge as per the job requirement.</a:t>
                      </a:r>
                      <a:endParaRPr lang="en-US" sz="2000" dirty="0">
                        <a:latin typeface="Calibri"/>
                        <a:ea typeface="Calibri"/>
                        <a:cs typeface="Times New Roman"/>
                      </a:endParaRPr>
                    </a:p>
                  </a:txBody>
                  <a:tcPr marL="76200" marR="76200" marT="76200" marB="76200"/>
                </a:tc>
                <a:tc>
                  <a:txBody>
                    <a:bodyPr/>
                    <a:lstStyle/>
                    <a:p>
                      <a:pPr marL="0" marR="0">
                        <a:lnSpc>
                          <a:spcPct val="100000"/>
                        </a:lnSpc>
                        <a:spcBef>
                          <a:spcPts val="600"/>
                        </a:spcBef>
                        <a:spcAft>
                          <a:spcPts val="0"/>
                        </a:spcAft>
                      </a:pPr>
                      <a:r>
                        <a:rPr lang="en-IN" sz="2000" dirty="0">
                          <a:solidFill>
                            <a:srgbClr val="222222"/>
                          </a:solidFill>
                        </a:rPr>
                        <a:t>Development is an educational process in which the personnel of the organization get the chance to learn the in depth application of theoretical knowledge for their overall growth.</a:t>
                      </a:r>
                      <a:endParaRPr lang="en-US" sz="2000" dirty="0">
                        <a:latin typeface="Calibri"/>
                        <a:ea typeface="Calibri"/>
                        <a:cs typeface="Times New Roman"/>
                      </a:endParaRPr>
                    </a:p>
                  </a:txBody>
                  <a:tcPr marL="76200" marR="76200" marT="76200" marB="76200"/>
                </a:tc>
                <a:extLst>
                  <a:ext uri="{0D108BD9-81ED-4DB2-BD59-A6C34878D82A}">
                    <a16:rowId xmlns:a16="http://schemas.microsoft.com/office/drawing/2014/main" val="10001"/>
                  </a:ext>
                </a:extLst>
              </a:tr>
              <a:tr h="628138">
                <a:tc>
                  <a:txBody>
                    <a:bodyPr/>
                    <a:lstStyle/>
                    <a:p>
                      <a:pPr marL="0" marR="0">
                        <a:lnSpc>
                          <a:spcPct val="100000"/>
                        </a:lnSpc>
                        <a:spcBef>
                          <a:spcPts val="600"/>
                        </a:spcBef>
                        <a:spcAft>
                          <a:spcPts val="0"/>
                        </a:spcAft>
                      </a:pPr>
                      <a:r>
                        <a:rPr lang="en-IN" sz="2000" dirty="0">
                          <a:solidFill>
                            <a:srgbClr val="222222"/>
                          </a:solidFill>
                        </a:rPr>
                        <a:t>Term</a:t>
                      </a:r>
                      <a:endParaRPr lang="en-US" sz="2000" dirty="0">
                        <a:latin typeface="Calibri"/>
                        <a:ea typeface="Calibri"/>
                        <a:cs typeface="Times New Roman"/>
                      </a:endParaRPr>
                    </a:p>
                  </a:txBody>
                  <a:tcPr marL="76200" marR="76200" marT="76200" marB="76200"/>
                </a:tc>
                <a:tc>
                  <a:txBody>
                    <a:bodyPr/>
                    <a:lstStyle/>
                    <a:p>
                      <a:pPr marL="0" marR="0">
                        <a:lnSpc>
                          <a:spcPct val="100000"/>
                        </a:lnSpc>
                        <a:spcBef>
                          <a:spcPts val="600"/>
                        </a:spcBef>
                        <a:spcAft>
                          <a:spcPts val="0"/>
                        </a:spcAft>
                      </a:pPr>
                      <a:r>
                        <a:rPr lang="en-IN" sz="2000">
                          <a:solidFill>
                            <a:srgbClr val="222222"/>
                          </a:solidFill>
                        </a:rPr>
                        <a:t>Short Term</a:t>
                      </a:r>
                      <a:endParaRPr lang="en-US" sz="2000">
                        <a:latin typeface="Calibri"/>
                        <a:ea typeface="Calibri"/>
                        <a:cs typeface="Times New Roman"/>
                      </a:endParaRPr>
                    </a:p>
                  </a:txBody>
                  <a:tcPr marL="76200" marR="76200" marT="76200" marB="76200"/>
                </a:tc>
                <a:tc>
                  <a:txBody>
                    <a:bodyPr/>
                    <a:lstStyle/>
                    <a:p>
                      <a:pPr marL="0" marR="0">
                        <a:lnSpc>
                          <a:spcPct val="100000"/>
                        </a:lnSpc>
                        <a:spcBef>
                          <a:spcPts val="600"/>
                        </a:spcBef>
                        <a:spcAft>
                          <a:spcPts val="0"/>
                        </a:spcAft>
                      </a:pPr>
                      <a:r>
                        <a:rPr lang="en-IN" sz="2000" dirty="0">
                          <a:solidFill>
                            <a:srgbClr val="222222"/>
                          </a:solidFill>
                        </a:rPr>
                        <a:t>Long Term</a:t>
                      </a:r>
                      <a:endParaRPr lang="en-US" sz="2000" dirty="0">
                        <a:latin typeface="Calibri"/>
                        <a:ea typeface="Calibri"/>
                        <a:cs typeface="Times New Roman"/>
                      </a:endParaRPr>
                    </a:p>
                  </a:txBody>
                  <a:tcPr marL="76200" marR="76200" marT="76200" marB="76200"/>
                </a:tc>
                <a:extLst>
                  <a:ext uri="{0D108BD9-81ED-4DB2-BD59-A6C34878D82A}">
                    <a16:rowId xmlns:a16="http://schemas.microsoft.com/office/drawing/2014/main" val="10002"/>
                  </a:ext>
                </a:extLst>
              </a:tr>
              <a:tr h="628138">
                <a:tc>
                  <a:txBody>
                    <a:bodyPr/>
                    <a:lstStyle/>
                    <a:p>
                      <a:pPr marL="0" marR="0">
                        <a:lnSpc>
                          <a:spcPct val="100000"/>
                        </a:lnSpc>
                        <a:spcBef>
                          <a:spcPts val="600"/>
                        </a:spcBef>
                        <a:spcAft>
                          <a:spcPts val="0"/>
                        </a:spcAft>
                      </a:pPr>
                      <a:r>
                        <a:rPr lang="en-IN" sz="2000" dirty="0">
                          <a:solidFill>
                            <a:srgbClr val="222222"/>
                          </a:solidFill>
                        </a:rPr>
                        <a:t>Focus on</a:t>
                      </a:r>
                      <a:endParaRPr lang="en-US" sz="2000" dirty="0">
                        <a:latin typeface="Calibri"/>
                        <a:ea typeface="Calibri"/>
                        <a:cs typeface="Times New Roman"/>
                      </a:endParaRPr>
                    </a:p>
                  </a:txBody>
                  <a:tcPr marL="76200" marR="76200" marT="76200" marB="76200"/>
                </a:tc>
                <a:tc>
                  <a:txBody>
                    <a:bodyPr/>
                    <a:lstStyle/>
                    <a:p>
                      <a:pPr marL="0" marR="0">
                        <a:lnSpc>
                          <a:spcPct val="100000"/>
                        </a:lnSpc>
                        <a:spcBef>
                          <a:spcPts val="600"/>
                        </a:spcBef>
                        <a:spcAft>
                          <a:spcPts val="0"/>
                        </a:spcAft>
                      </a:pPr>
                      <a:r>
                        <a:rPr lang="en-IN" sz="2000" dirty="0">
                          <a:solidFill>
                            <a:srgbClr val="222222"/>
                          </a:solidFill>
                        </a:rPr>
                        <a:t>Present</a:t>
                      </a:r>
                      <a:endParaRPr lang="en-US" sz="2000" dirty="0">
                        <a:latin typeface="Calibri"/>
                        <a:ea typeface="Calibri"/>
                        <a:cs typeface="Times New Roman"/>
                      </a:endParaRPr>
                    </a:p>
                  </a:txBody>
                  <a:tcPr marL="76200" marR="76200" marT="76200" marB="76200"/>
                </a:tc>
                <a:tc>
                  <a:txBody>
                    <a:bodyPr/>
                    <a:lstStyle/>
                    <a:p>
                      <a:pPr marL="0" marR="0">
                        <a:lnSpc>
                          <a:spcPct val="100000"/>
                        </a:lnSpc>
                        <a:spcBef>
                          <a:spcPts val="600"/>
                        </a:spcBef>
                        <a:spcAft>
                          <a:spcPts val="0"/>
                        </a:spcAft>
                      </a:pPr>
                      <a:r>
                        <a:rPr lang="en-IN" sz="2000" dirty="0">
                          <a:solidFill>
                            <a:srgbClr val="222222"/>
                          </a:solidFill>
                        </a:rPr>
                        <a:t>Future</a:t>
                      </a:r>
                      <a:endParaRPr lang="en-US" sz="2000" dirty="0">
                        <a:latin typeface="Calibri"/>
                        <a:ea typeface="Calibri"/>
                        <a:cs typeface="Times New Roman"/>
                      </a:endParaRPr>
                    </a:p>
                  </a:txBody>
                  <a:tcPr marL="76200" marR="76200" marT="76200" marB="76200"/>
                </a:tc>
                <a:extLst>
                  <a:ext uri="{0D108BD9-81ED-4DB2-BD59-A6C34878D82A}">
                    <a16:rowId xmlns:a16="http://schemas.microsoft.com/office/drawing/2014/main" val="10003"/>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chorCtr="0">
            <a:normAutofit/>
          </a:bodyPr>
          <a:lstStyle/>
          <a:p>
            <a:r>
              <a:rPr lang="en-IN" sz="4000" cap="none" dirty="0"/>
              <a:t>Training Vs Development</a:t>
            </a:r>
            <a:endParaRPr lang="en-US" sz="4000" cap="none"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76276777"/>
              </p:ext>
            </p:extLst>
          </p:nvPr>
        </p:nvGraphicFramePr>
        <p:xfrm>
          <a:off x="76200" y="1584963"/>
          <a:ext cx="8001000" cy="4983399"/>
        </p:xfrm>
        <a:graphic>
          <a:graphicData uri="http://schemas.openxmlformats.org/drawingml/2006/table">
            <a:tbl>
              <a:tblPr firstRow="1" bandRow="1">
                <a:tableStyleId>{00A15C55-8517-42AA-B614-E9B94910E393}</a:tableStyleId>
              </a:tblPr>
              <a:tblGrid>
                <a:gridCol w="3048000">
                  <a:extLst>
                    <a:ext uri="{9D8B030D-6E8A-4147-A177-3AD203B41FA5}">
                      <a16:colId xmlns:a16="http://schemas.microsoft.com/office/drawing/2014/main" val="20000"/>
                    </a:ext>
                  </a:extLst>
                </a:gridCol>
                <a:gridCol w="2209800">
                  <a:extLst>
                    <a:ext uri="{9D8B030D-6E8A-4147-A177-3AD203B41FA5}">
                      <a16:colId xmlns:a16="http://schemas.microsoft.com/office/drawing/2014/main" val="20001"/>
                    </a:ext>
                  </a:extLst>
                </a:gridCol>
                <a:gridCol w="2743200">
                  <a:extLst>
                    <a:ext uri="{9D8B030D-6E8A-4147-A177-3AD203B41FA5}">
                      <a16:colId xmlns:a16="http://schemas.microsoft.com/office/drawing/2014/main" val="20002"/>
                    </a:ext>
                  </a:extLst>
                </a:gridCol>
              </a:tblGrid>
              <a:tr h="682356">
                <a:tc>
                  <a:txBody>
                    <a:bodyPr/>
                    <a:lstStyle/>
                    <a:p>
                      <a:pPr marL="0" marR="0" algn="l" rtl="0" eaLnBrk="1" latinLnBrk="0" hangingPunct="1">
                        <a:lnSpc>
                          <a:spcPct val="100000"/>
                        </a:lnSpc>
                        <a:spcBef>
                          <a:spcPts val="0"/>
                        </a:spcBef>
                        <a:spcAft>
                          <a:spcPts val="0"/>
                        </a:spcAft>
                      </a:pPr>
                      <a:r>
                        <a:rPr kumimoji="0" lang="en-IN" sz="2000" kern="1200" dirty="0">
                          <a:solidFill>
                            <a:srgbClr val="222222"/>
                          </a:solidFill>
                        </a:rPr>
                        <a:t>BASIS FOR COMPARISON</a:t>
                      </a:r>
                      <a:endParaRPr kumimoji="0" lang="en-US" sz="2000" kern="1200" dirty="0">
                        <a:solidFill>
                          <a:srgbClr val="222222"/>
                        </a:solidFill>
                        <a:latin typeface="Georgia"/>
                        <a:ea typeface="Times New Roman"/>
                        <a:cs typeface="Times New Roman"/>
                      </a:endParaRPr>
                    </a:p>
                  </a:txBody>
                  <a:tcPr marL="76200" marR="76200" marT="76200" marB="76200" anchor="ctr"/>
                </a:tc>
                <a:tc>
                  <a:txBody>
                    <a:bodyPr/>
                    <a:lstStyle/>
                    <a:p>
                      <a:pPr marL="0" marR="0" algn="l" rtl="0" eaLnBrk="1" latinLnBrk="0" hangingPunct="1">
                        <a:lnSpc>
                          <a:spcPct val="100000"/>
                        </a:lnSpc>
                        <a:spcBef>
                          <a:spcPts val="0"/>
                        </a:spcBef>
                        <a:spcAft>
                          <a:spcPts val="0"/>
                        </a:spcAft>
                      </a:pPr>
                      <a:r>
                        <a:rPr kumimoji="0" lang="en-IN" sz="2000" kern="1200" dirty="0">
                          <a:solidFill>
                            <a:srgbClr val="222222"/>
                          </a:solidFill>
                        </a:rPr>
                        <a:t>TRAINING</a:t>
                      </a:r>
                      <a:endParaRPr kumimoji="0" lang="en-US" sz="2000" kern="1200" dirty="0">
                        <a:solidFill>
                          <a:srgbClr val="222222"/>
                        </a:solidFill>
                        <a:latin typeface="Georgia"/>
                        <a:ea typeface="Times New Roman"/>
                        <a:cs typeface="Times New Roman"/>
                      </a:endParaRPr>
                    </a:p>
                  </a:txBody>
                  <a:tcPr marL="76200" marR="76200" marT="76200" marB="76200" anchor="ctr"/>
                </a:tc>
                <a:tc>
                  <a:txBody>
                    <a:bodyPr/>
                    <a:lstStyle/>
                    <a:p>
                      <a:pPr marL="0" marR="0" algn="l" rtl="0" eaLnBrk="1" latinLnBrk="0" hangingPunct="1">
                        <a:lnSpc>
                          <a:spcPct val="100000"/>
                        </a:lnSpc>
                        <a:spcBef>
                          <a:spcPts val="0"/>
                        </a:spcBef>
                        <a:spcAft>
                          <a:spcPts val="0"/>
                        </a:spcAft>
                      </a:pPr>
                      <a:r>
                        <a:rPr kumimoji="0" lang="en-IN" sz="2000" kern="1200" dirty="0">
                          <a:solidFill>
                            <a:srgbClr val="222222"/>
                          </a:solidFill>
                        </a:rPr>
                        <a:t>DEVELOPMENT</a:t>
                      </a:r>
                      <a:endParaRPr kumimoji="0" lang="en-US" sz="2000" kern="1200" dirty="0">
                        <a:solidFill>
                          <a:srgbClr val="222222"/>
                        </a:solidFill>
                        <a:latin typeface="Georgia"/>
                        <a:ea typeface="Times New Roman"/>
                        <a:cs typeface="Times New Roman"/>
                      </a:endParaRPr>
                    </a:p>
                  </a:txBody>
                  <a:tcPr marL="76200" marR="76200" marT="76200" marB="76200" anchor="ctr"/>
                </a:tc>
                <a:extLst>
                  <a:ext uri="{0D108BD9-81ED-4DB2-BD59-A6C34878D82A}">
                    <a16:rowId xmlns:a16="http://schemas.microsoft.com/office/drawing/2014/main" val="10000"/>
                  </a:ext>
                </a:extLst>
              </a:tr>
              <a:tr h="682356">
                <a:tc>
                  <a:txBody>
                    <a:bodyPr/>
                    <a:lstStyle/>
                    <a:p>
                      <a:pPr marL="0" marR="0" algn="l" rtl="0" eaLnBrk="1" latinLnBrk="0" hangingPunct="1">
                        <a:lnSpc>
                          <a:spcPct val="100000"/>
                        </a:lnSpc>
                        <a:spcBef>
                          <a:spcPts val="0"/>
                        </a:spcBef>
                        <a:spcAft>
                          <a:spcPts val="0"/>
                        </a:spcAft>
                      </a:pPr>
                      <a:r>
                        <a:rPr kumimoji="0" lang="en-IN" sz="2000" kern="1200" dirty="0">
                          <a:solidFill>
                            <a:srgbClr val="222222"/>
                          </a:solidFill>
                        </a:rPr>
                        <a:t>Concentrated towards</a:t>
                      </a:r>
                      <a:endParaRPr kumimoji="0" lang="en-US" sz="2000" kern="1200" dirty="0">
                        <a:solidFill>
                          <a:srgbClr val="222222"/>
                        </a:solidFill>
                        <a:latin typeface="Georgia"/>
                        <a:ea typeface="Times New Roman"/>
                        <a:cs typeface="Times New Roman"/>
                      </a:endParaRPr>
                    </a:p>
                  </a:txBody>
                  <a:tcPr marL="76200" marR="76200" marT="76200" marB="76200"/>
                </a:tc>
                <a:tc>
                  <a:txBody>
                    <a:bodyPr/>
                    <a:lstStyle/>
                    <a:p>
                      <a:pPr marL="0" marR="0" algn="l" rtl="0" eaLnBrk="1" latinLnBrk="0" hangingPunct="1">
                        <a:lnSpc>
                          <a:spcPct val="100000"/>
                        </a:lnSpc>
                        <a:spcBef>
                          <a:spcPts val="0"/>
                        </a:spcBef>
                        <a:spcAft>
                          <a:spcPts val="0"/>
                        </a:spcAft>
                      </a:pPr>
                      <a:r>
                        <a:rPr kumimoji="0" lang="en-IN" sz="2000" kern="1200" dirty="0">
                          <a:solidFill>
                            <a:srgbClr val="222222"/>
                          </a:solidFill>
                        </a:rPr>
                        <a:t>Job</a:t>
                      </a:r>
                      <a:endParaRPr kumimoji="0" lang="en-US" sz="2000" kern="1200" dirty="0">
                        <a:solidFill>
                          <a:srgbClr val="222222"/>
                        </a:solidFill>
                        <a:latin typeface="Georgia"/>
                        <a:ea typeface="Times New Roman"/>
                        <a:cs typeface="Times New Roman"/>
                      </a:endParaRPr>
                    </a:p>
                  </a:txBody>
                  <a:tcPr marL="76200" marR="76200" marT="76200" marB="76200"/>
                </a:tc>
                <a:tc>
                  <a:txBody>
                    <a:bodyPr/>
                    <a:lstStyle/>
                    <a:p>
                      <a:pPr marL="0" marR="0" algn="l" rtl="0" eaLnBrk="1" latinLnBrk="0" hangingPunct="1">
                        <a:lnSpc>
                          <a:spcPct val="100000"/>
                        </a:lnSpc>
                        <a:spcBef>
                          <a:spcPts val="0"/>
                        </a:spcBef>
                        <a:spcAft>
                          <a:spcPts val="0"/>
                        </a:spcAft>
                      </a:pPr>
                      <a:r>
                        <a:rPr kumimoji="0" lang="en-IN" sz="2000" kern="1200" dirty="0">
                          <a:solidFill>
                            <a:srgbClr val="222222"/>
                          </a:solidFill>
                        </a:rPr>
                        <a:t>Career</a:t>
                      </a:r>
                      <a:endParaRPr kumimoji="0" lang="en-US" sz="2000" kern="1200" dirty="0">
                        <a:solidFill>
                          <a:srgbClr val="222222"/>
                        </a:solidFill>
                        <a:latin typeface="Georgia"/>
                        <a:ea typeface="Times New Roman"/>
                        <a:cs typeface="Times New Roman"/>
                      </a:endParaRPr>
                    </a:p>
                  </a:txBody>
                  <a:tcPr marL="76200" marR="76200" marT="76200" marB="76200"/>
                </a:tc>
                <a:extLst>
                  <a:ext uri="{0D108BD9-81ED-4DB2-BD59-A6C34878D82A}">
                    <a16:rowId xmlns:a16="http://schemas.microsoft.com/office/drawing/2014/main" val="10001"/>
                  </a:ext>
                </a:extLst>
              </a:tr>
              <a:tr h="596088">
                <a:tc>
                  <a:txBody>
                    <a:bodyPr/>
                    <a:lstStyle/>
                    <a:p>
                      <a:pPr marL="0" marR="0" algn="l" rtl="0" eaLnBrk="1" latinLnBrk="0" hangingPunct="1">
                        <a:lnSpc>
                          <a:spcPct val="100000"/>
                        </a:lnSpc>
                        <a:spcBef>
                          <a:spcPts val="0"/>
                        </a:spcBef>
                        <a:spcAft>
                          <a:spcPts val="0"/>
                        </a:spcAft>
                      </a:pPr>
                      <a:r>
                        <a:rPr kumimoji="0" lang="en-IN" sz="2000" kern="1200" dirty="0">
                          <a:solidFill>
                            <a:srgbClr val="222222"/>
                          </a:solidFill>
                        </a:rPr>
                        <a:t>Instructor</a:t>
                      </a:r>
                      <a:endParaRPr kumimoji="0" lang="en-US" sz="2000" kern="1200" dirty="0">
                        <a:solidFill>
                          <a:srgbClr val="222222"/>
                        </a:solidFill>
                        <a:latin typeface="Georgia"/>
                        <a:ea typeface="Times New Roman"/>
                        <a:cs typeface="Times New Roman"/>
                      </a:endParaRPr>
                    </a:p>
                  </a:txBody>
                  <a:tcPr marL="76200" marR="76200" marT="76200" marB="76200"/>
                </a:tc>
                <a:tc>
                  <a:txBody>
                    <a:bodyPr/>
                    <a:lstStyle/>
                    <a:p>
                      <a:pPr marL="0" marR="0" algn="l" rtl="0" eaLnBrk="1" latinLnBrk="0" hangingPunct="1">
                        <a:lnSpc>
                          <a:spcPct val="100000"/>
                        </a:lnSpc>
                        <a:spcBef>
                          <a:spcPts val="0"/>
                        </a:spcBef>
                        <a:spcAft>
                          <a:spcPts val="0"/>
                        </a:spcAft>
                      </a:pPr>
                      <a:r>
                        <a:rPr kumimoji="0" lang="en-IN" sz="2000" kern="1200" dirty="0">
                          <a:solidFill>
                            <a:srgbClr val="222222"/>
                          </a:solidFill>
                        </a:rPr>
                        <a:t>Trainer</a:t>
                      </a:r>
                      <a:endParaRPr kumimoji="0" lang="en-US" sz="2000" kern="1200" dirty="0">
                        <a:solidFill>
                          <a:srgbClr val="222222"/>
                        </a:solidFill>
                        <a:latin typeface="Georgia"/>
                        <a:ea typeface="Times New Roman"/>
                        <a:cs typeface="Times New Roman"/>
                      </a:endParaRPr>
                    </a:p>
                  </a:txBody>
                  <a:tcPr marL="76200" marR="76200" marT="76200" marB="76200"/>
                </a:tc>
                <a:tc>
                  <a:txBody>
                    <a:bodyPr/>
                    <a:lstStyle/>
                    <a:p>
                      <a:pPr marL="0" marR="0" algn="l" rtl="0" eaLnBrk="1" latinLnBrk="0" hangingPunct="1">
                        <a:lnSpc>
                          <a:spcPct val="100000"/>
                        </a:lnSpc>
                        <a:spcBef>
                          <a:spcPts val="0"/>
                        </a:spcBef>
                        <a:spcAft>
                          <a:spcPts val="0"/>
                        </a:spcAft>
                      </a:pPr>
                      <a:r>
                        <a:rPr kumimoji="0" lang="en-IN" sz="2000" kern="1200" dirty="0">
                          <a:solidFill>
                            <a:srgbClr val="222222"/>
                          </a:solidFill>
                        </a:rPr>
                        <a:t>Self</a:t>
                      </a:r>
                      <a:endParaRPr kumimoji="0" lang="en-US" sz="2000" kern="1200" dirty="0">
                        <a:solidFill>
                          <a:srgbClr val="222222"/>
                        </a:solidFill>
                        <a:latin typeface="Georgia"/>
                        <a:ea typeface="Times New Roman"/>
                        <a:cs typeface="Times New Roman"/>
                      </a:endParaRPr>
                    </a:p>
                  </a:txBody>
                  <a:tcPr marL="76200" marR="76200" marT="76200" marB="76200"/>
                </a:tc>
                <a:extLst>
                  <a:ext uri="{0D108BD9-81ED-4DB2-BD59-A6C34878D82A}">
                    <a16:rowId xmlns:a16="http://schemas.microsoft.com/office/drawing/2014/main" val="10002"/>
                  </a:ext>
                </a:extLst>
              </a:tr>
              <a:tr h="1341198">
                <a:tc>
                  <a:txBody>
                    <a:bodyPr/>
                    <a:lstStyle/>
                    <a:p>
                      <a:pPr marL="0" marR="0" algn="l" rtl="0" eaLnBrk="1" latinLnBrk="0" hangingPunct="1">
                        <a:lnSpc>
                          <a:spcPct val="100000"/>
                        </a:lnSpc>
                        <a:spcBef>
                          <a:spcPts val="0"/>
                        </a:spcBef>
                        <a:spcAft>
                          <a:spcPts val="0"/>
                        </a:spcAft>
                      </a:pPr>
                      <a:r>
                        <a:rPr kumimoji="0" lang="en-IN" sz="2000" kern="1200" dirty="0">
                          <a:solidFill>
                            <a:srgbClr val="222222"/>
                          </a:solidFill>
                        </a:rPr>
                        <a:t>Objective</a:t>
                      </a:r>
                      <a:endParaRPr kumimoji="0" lang="en-US" sz="2000" kern="1200" dirty="0">
                        <a:solidFill>
                          <a:srgbClr val="222222"/>
                        </a:solidFill>
                        <a:latin typeface="Georgia"/>
                        <a:ea typeface="Times New Roman"/>
                        <a:cs typeface="Times New Roman"/>
                      </a:endParaRPr>
                    </a:p>
                  </a:txBody>
                  <a:tcPr marL="76200" marR="76200" marT="76200" marB="76200"/>
                </a:tc>
                <a:tc>
                  <a:txBody>
                    <a:bodyPr/>
                    <a:lstStyle/>
                    <a:p>
                      <a:pPr marL="0" marR="0" algn="l" rtl="0" eaLnBrk="1" latinLnBrk="0" hangingPunct="1">
                        <a:lnSpc>
                          <a:spcPct val="100000"/>
                        </a:lnSpc>
                        <a:spcBef>
                          <a:spcPts val="0"/>
                        </a:spcBef>
                        <a:spcAft>
                          <a:spcPts val="0"/>
                        </a:spcAft>
                      </a:pPr>
                      <a:r>
                        <a:rPr kumimoji="0" lang="en-IN" sz="2000" kern="1200" dirty="0">
                          <a:solidFill>
                            <a:srgbClr val="222222"/>
                          </a:solidFill>
                        </a:rPr>
                        <a:t>To improve the work performances of the employees.</a:t>
                      </a:r>
                      <a:endParaRPr kumimoji="0" lang="en-US" sz="2000" kern="1200" dirty="0">
                        <a:solidFill>
                          <a:srgbClr val="222222"/>
                        </a:solidFill>
                        <a:latin typeface="Georgia"/>
                        <a:ea typeface="Times New Roman"/>
                        <a:cs typeface="Times New Roman"/>
                      </a:endParaRPr>
                    </a:p>
                  </a:txBody>
                  <a:tcPr marL="76200" marR="76200" marT="76200" marB="76200"/>
                </a:tc>
                <a:tc>
                  <a:txBody>
                    <a:bodyPr/>
                    <a:lstStyle/>
                    <a:p>
                      <a:pPr marL="0" marR="0" algn="l" rtl="0" eaLnBrk="1" latinLnBrk="0" hangingPunct="1">
                        <a:lnSpc>
                          <a:spcPct val="100000"/>
                        </a:lnSpc>
                        <a:spcBef>
                          <a:spcPts val="0"/>
                        </a:spcBef>
                        <a:spcAft>
                          <a:spcPts val="0"/>
                        </a:spcAft>
                      </a:pPr>
                      <a:r>
                        <a:rPr kumimoji="0" lang="en-IN" sz="2000" kern="1200" dirty="0">
                          <a:solidFill>
                            <a:srgbClr val="222222"/>
                          </a:solidFill>
                        </a:rPr>
                        <a:t>To prepare employees for future challenges.</a:t>
                      </a:r>
                      <a:endParaRPr kumimoji="0" lang="en-US" sz="2000" kern="1200" dirty="0">
                        <a:solidFill>
                          <a:srgbClr val="222222"/>
                        </a:solidFill>
                        <a:latin typeface="Georgia"/>
                        <a:ea typeface="Times New Roman"/>
                        <a:cs typeface="Times New Roman"/>
                      </a:endParaRPr>
                    </a:p>
                  </a:txBody>
                  <a:tcPr marL="76200" marR="76200" marT="76200" marB="76200"/>
                </a:tc>
                <a:extLst>
                  <a:ext uri="{0D108BD9-81ED-4DB2-BD59-A6C34878D82A}">
                    <a16:rowId xmlns:a16="http://schemas.microsoft.com/office/drawing/2014/main" val="10003"/>
                  </a:ext>
                </a:extLst>
              </a:tr>
              <a:tr h="682356">
                <a:tc>
                  <a:txBody>
                    <a:bodyPr/>
                    <a:lstStyle/>
                    <a:p>
                      <a:pPr marL="0" marR="0" algn="l" rtl="0" eaLnBrk="1" latinLnBrk="0" hangingPunct="1">
                        <a:lnSpc>
                          <a:spcPct val="100000"/>
                        </a:lnSpc>
                        <a:spcBef>
                          <a:spcPts val="0"/>
                        </a:spcBef>
                        <a:spcAft>
                          <a:spcPts val="0"/>
                        </a:spcAft>
                      </a:pPr>
                      <a:r>
                        <a:rPr kumimoji="0" lang="en-IN" sz="2000" kern="1200" dirty="0">
                          <a:solidFill>
                            <a:srgbClr val="222222"/>
                          </a:solidFill>
                        </a:rPr>
                        <a:t>Number of Individuals</a:t>
                      </a:r>
                      <a:endParaRPr kumimoji="0" lang="en-US" sz="2000" kern="1200" dirty="0">
                        <a:solidFill>
                          <a:srgbClr val="222222"/>
                        </a:solidFill>
                        <a:latin typeface="Georgia"/>
                        <a:ea typeface="Times New Roman"/>
                        <a:cs typeface="Times New Roman"/>
                      </a:endParaRPr>
                    </a:p>
                  </a:txBody>
                  <a:tcPr marL="76200" marR="76200" marT="76200" marB="76200"/>
                </a:tc>
                <a:tc>
                  <a:txBody>
                    <a:bodyPr/>
                    <a:lstStyle/>
                    <a:p>
                      <a:pPr marL="0" marR="0" algn="l" rtl="0" eaLnBrk="1" latinLnBrk="0" hangingPunct="1">
                        <a:lnSpc>
                          <a:spcPct val="100000"/>
                        </a:lnSpc>
                        <a:spcBef>
                          <a:spcPts val="0"/>
                        </a:spcBef>
                        <a:spcAft>
                          <a:spcPts val="0"/>
                        </a:spcAft>
                      </a:pPr>
                      <a:r>
                        <a:rPr kumimoji="0" lang="en-IN" sz="2000" kern="1200" dirty="0">
                          <a:solidFill>
                            <a:srgbClr val="222222"/>
                          </a:solidFill>
                        </a:rPr>
                        <a:t>Many</a:t>
                      </a:r>
                      <a:endParaRPr kumimoji="0" lang="en-US" sz="2000" kern="1200" dirty="0">
                        <a:solidFill>
                          <a:srgbClr val="222222"/>
                        </a:solidFill>
                        <a:latin typeface="Georgia"/>
                        <a:ea typeface="Times New Roman"/>
                        <a:cs typeface="Times New Roman"/>
                      </a:endParaRPr>
                    </a:p>
                  </a:txBody>
                  <a:tcPr marL="76200" marR="76200" marT="76200" marB="76200"/>
                </a:tc>
                <a:tc>
                  <a:txBody>
                    <a:bodyPr/>
                    <a:lstStyle/>
                    <a:p>
                      <a:pPr marL="0" marR="0" algn="l" rtl="0" eaLnBrk="1" latinLnBrk="0" hangingPunct="1">
                        <a:lnSpc>
                          <a:spcPct val="100000"/>
                        </a:lnSpc>
                        <a:spcBef>
                          <a:spcPts val="0"/>
                        </a:spcBef>
                        <a:spcAft>
                          <a:spcPts val="0"/>
                        </a:spcAft>
                      </a:pPr>
                      <a:r>
                        <a:rPr kumimoji="0" lang="en-IN" sz="2000" kern="1200" dirty="0">
                          <a:solidFill>
                            <a:srgbClr val="222222"/>
                          </a:solidFill>
                        </a:rPr>
                        <a:t>Only one</a:t>
                      </a:r>
                      <a:endParaRPr kumimoji="0" lang="en-US" sz="2000" kern="1200" dirty="0">
                        <a:solidFill>
                          <a:srgbClr val="222222"/>
                        </a:solidFill>
                        <a:latin typeface="Georgia"/>
                        <a:ea typeface="Times New Roman"/>
                        <a:cs typeface="Times New Roman"/>
                      </a:endParaRPr>
                    </a:p>
                  </a:txBody>
                  <a:tcPr marL="76200" marR="76200" marT="76200" marB="76200"/>
                </a:tc>
                <a:extLst>
                  <a:ext uri="{0D108BD9-81ED-4DB2-BD59-A6C34878D82A}">
                    <a16:rowId xmlns:a16="http://schemas.microsoft.com/office/drawing/2014/main" val="10004"/>
                  </a:ext>
                </a:extLst>
              </a:tr>
              <a:tr h="968643">
                <a:tc>
                  <a:txBody>
                    <a:bodyPr/>
                    <a:lstStyle/>
                    <a:p>
                      <a:pPr marL="0" marR="0" algn="l" rtl="0" eaLnBrk="1" latinLnBrk="0" hangingPunct="1">
                        <a:lnSpc>
                          <a:spcPct val="100000"/>
                        </a:lnSpc>
                        <a:spcBef>
                          <a:spcPts val="0"/>
                        </a:spcBef>
                        <a:spcAft>
                          <a:spcPts val="0"/>
                        </a:spcAft>
                      </a:pPr>
                      <a:r>
                        <a:rPr kumimoji="0" lang="en-IN" sz="2000" kern="1200" dirty="0">
                          <a:solidFill>
                            <a:srgbClr val="222222"/>
                          </a:solidFill>
                        </a:rPr>
                        <a:t>Aim</a:t>
                      </a:r>
                      <a:endParaRPr kumimoji="0" lang="en-US" sz="2000" kern="1200" dirty="0">
                        <a:solidFill>
                          <a:srgbClr val="222222"/>
                        </a:solidFill>
                        <a:latin typeface="Georgia"/>
                        <a:ea typeface="Times New Roman"/>
                        <a:cs typeface="Times New Roman"/>
                      </a:endParaRPr>
                    </a:p>
                  </a:txBody>
                  <a:tcPr marL="76200" marR="76200" marT="76200" marB="76200"/>
                </a:tc>
                <a:tc>
                  <a:txBody>
                    <a:bodyPr/>
                    <a:lstStyle/>
                    <a:p>
                      <a:pPr marL="0" marR="0" algn="l" rtl="0" eaLnBrk="1" latinLnBrk="0" hangingPunct="1">
                        <a:lnSpc>
                          <a:spcPct val="100000"/>
                        </a:lnSpc>
                        <a:spcBef>
                          <a:spcPts val="0"/>
                        </a:spcBef>
                        <a:spcAft>
                          <a:spcPts val="0"/>
                        </a:spcAft>
                      </a:pPr>
                      <a:r>
                        <a:rPr kumimoji="0" lang="en-IN" sz="2000" kern="1200" dirty="0">
                          <a:solidFill>
                            <a:srgbClr val="222222"/>
                          </a:solidFill>
                        </a:rPr>
                        <a:t>Specific job related</a:t>
                      </a:r>
                      <a:endParaRPr kumimoji="0" lang="en-US" sz="2000" kern="1200" dirty="0">
                        <a:solidFill>
                          <a:srgbClr val="222222"/>
                        </a:solidFill>
                        <a:latin typeface="Georgia"/>
                        <a:ea typeface="Times New Roman"/>
                        <a:cs typeface="Times New Roman"/>
                      </a:endParaRPr>
                    </a:p>
                  </a:txBody>
                  <a:tcPr marL="76200" marR="76200" marT="76200" marB="76200"/>
                </a:tc>
                <a:tc>
                  <a:txBody>
                    <a:bodyPr/>
                    <a:lstStyle/>
                    <a:p>
                      <a:pPr marL="0" marR="0" algn="l" rtl="0" eaLnBrk="1" latinLnBrk="0" hangingPunct="1">
                        <a:lnSpc>
                          <a:spcPct val="100000"/>
                        </a:lnSpc>
                        <a:spcBef>
                          <a:spcPts val="0"/>
                        </a:spcBef>
                        <a:spcAft>
                          <a:spcPts val="0"/>
                        </a:spcAft>
                      </a:pPr>
                      <a:r>
                        <a:rPr kumimoji="0" lang="en-IN" sz="2000" kern="1200" dirty="0">
                          <a:solidFill>
                            <a:srgbClr val="222222"/>
                          </a:solidFill>
                        </a:rPr>
                        <a:t>Conceptual and general knowledge</a:t>
                      </a:r>
                      <a:endParaRPr kumimoji="0" lang="en-US" sz="2000" kern="1200" dirty="0">
                        <a:solidFill>
                          <a:srgbClr val="222222"/>
                        </a:solidFill>
                        <a:latin typeface="Georgia"/>
                        <a:ea typeface="Times New Roman"/>
                        <a:cs typeface="Times New Roman"/>
                      </a:endParaRPr>
                    </a:p>
                  </a:txBody>
                  <a:tcPr marL="76200" marR="76200" marT="76200" marB="76200"/>
                </a:tc>
                <a:extLst>
                  <a:ext uri="{0D108BD9-81ED-4DB2-BD59-A6C34878D82A}">
                    <a16:rowId xmlns:a16="http://schemas.microsoft.com/office/drawing/2014/main" val="10005"/>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p:nvPr>
        </p:nvSpPr>
        <p:spPr>
          <a:xfrm>
            <a:off x="5029200" y="3886200"/>
            <a:ext cx="4114800" cy="2514600"/>
          </a:xfrm>
        </p:spPr>
        <p:txBody>
          <a:bodyPr/>
          <a:lstStyle/>
          <a:p>
            <a:pPr algn="ctr"/>
            <a:r>
              <a:rPr lang="en-US" sz="4400" dirty="0">
                <a:solidFill>
                  <a:schemeClr val="tx1"/>
                </a:solidFill>
              </a:rPr>
              <a:t>Emerging Trends</a:t>
            </a:r>
            <a:endParaRPr lang="en-IN" sz="4400" dirty="0">
              <a:solidFill>
                <a:schemeClr val="tx1"/>
              </a:solidFill>
            </a:endParaRPr>
          </a:p>
        </p:txBody>
      </p:sp>
      <p:sp>
        <p:nvSpPr>
          <p:cNvPr id="3" name="Subtitle 2"/>
          <p:cNvSpPr>
            <a:spLocks noGrp="1"/>
          </p:cNvSpPr>
          <p:nvPr>
            <p:ph type="subTitle" idx="1"/>
          </p:nvPr>
        </p:nvSpPr>
        <p:spPr>
          <a:xfrm>
            <a:off x="762000" y="3429000"/>
            <a:ext cx="3733800" cy="304800"/>
          </a:xfrm>
        </p:spPr>
        <p:txBody>
          <a:bodyPr>
            <a:normAutofit lnSpcReduction="10000"/>
          </a:bodyPr>
          <a:lstStyle/>
          <a:p>
            <a:pPr algn="l"/>
            <a:endParaRPr lang="en-US" dirty="0">
              <a:solidFill>
                <a:schemeClr val="tx1"/>
              </a:solidFill>
            </a:endParaRPr>
          </a:p>
        </p:txBody>
      </p:sp>
      <p:pic>
        <p:nvPicPr>
          <p:cNvPr id="117762" name="Picture 2" descr="http://d.wildapricot.net/images/newsblog/trendsimage.jpg?sfvrsn=0"/>
          <p:cNvPicPr>
            <a:picLocks noChangeAspect="1" noChangeArrowheads="1"/>
          </p:cNvPicPr>
          <p:nvPr/>
        </p:nvPicPr>
        <p:blipFill>
          <a:blip r:embed="rId2"/>
          <a:srcRect/>
          <a:stretch>
            <a:fillRect/>
          </a:stretch>
        </p:blipFill>
        <p:spPr bwMode="auto">
          <a:xfrm>
            <a:off x="1" y="0"/>
            <a:ext cx="4724399" cy="6858000"/>
          </a:xfrm>
          <a:prstGeom prst="rect">
            <a:avLst/>
          </a:prstGeom>
          <a:noFill/>
        </p:spPr>
      </p:pic>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7239000" cy="1463040"/>
          </a:xfrm>
        </p:spPr>
        <p:txBody>
          <a:bodyPr>
            <a:normAutofit/>
          </a:bodyPr>
          <a:lstStyle/>
          <a:p>
            <a:r>
              <a:rPr lang="en-IN" dirty="0"/>
              <a:t>Emerging trends IN TRAINING And DEVELOPMENT</a:t>
            </a:r>
            <a:br>
              <a:rPr lang="en-US" dirty="0"/>
            </a:br>
            <a:endParaRPr lang="en-US" dirty="0"/>
          </a:p>
        </p:txBody>
      </p:sp>
      <p:graphicFrame>
        <p:nvGraphicFramePr>
          <p:cNvPr id="5" name="Content Placeholder 4"/>
          <p:cNvGraphicFramePr>
            <a:graphicFrameLocks noGrp="1"/>
          </p:cNvGraphicFramePr>
          <p:nvPr>
            <p:ph idx="1"/>
          </p:nvPr>
        </p:nvGraphicFramePr>
        <p:xfrm>
          <a:off x="457200" y="1066800"/>
          <a:ext cx="7239000" cy="5791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0CD6881-33D0-4B42-8C32-20E2315F89A2}"/>
              </a:ext>
            </a:extLst>
          </p:cNvPr>
          <p:cNvSpPr txBox="1"/>
          <p:nvPr/>
        </p:nvSpPr>
        <p:spPr>
          <a:xfrm>
            <a:off x="1143000" y="533400"/>
            <a:ext cx="6019800" cy="707886"/>
          </a:xfrm>
          <a:prstGeom prst="rect">
            <a:avLst/>
          </a:prstGeom>
          <a:noFill/>
        </p:spPr>
        <p:txBody>
          <a:bodyPr wrap="square" rtlCol="0">
            <a:spAutoFit/>
          </a:bodyPr>
          <a:lstStyle/>
          <a:p>
            <a:pPr algn="ctr"/>
            <a:r>
              <a:rPr lang="en-IN" sz="4000" dirty="0"/>
              <a:t>Training</a:t>
            </a:r>
          </a:p>
        </p:txBody>
      </p:sp>
      <p:sp>
        <p:nvSpPr>
          <p:cNvPr id="4" name="TextBox 3">
            <a:extLst>
              <a:ext uri="{FF2B5EF4-FFF2-40B4-BE49-F238E27FC236}">
                <a16:creationId xmlns:a16="http://schemas.microsoft.com/office/drawing/2014/main" id="{4F6FE7C3-3174-4891-A8B0-85522348EC3B}"/>
              </a:ext>
            </a:extLst>
          </p:cNvPr>
          <p:cNvSpPr txBox="1"/>
          <p:nvPr/>
        </p:nvSpPr>
        <p:spPr>
          <a:xfrm>
            <a:off x="381000" y="2828835"/>
            <a:ext cx="7772400" cy="1200329"/>
          </a:xfrm>
          <a:prstGeom prst="rect">
            <a:avLst/>
          </a:prstGeom>
          <a:noFill/>
        </p:spPr>
        <p:txBody>
          <a:bodyPr wrap="square" rtlCol="0">
            <a:spAutoFit/>
          </a:bodyPr>
          <a:lstStyle/>
          <a:p>
            <a:pPr algn="just"/>
            <a:r>
              <a:rPr lang="en-IN" sz="3600" dirty="0"/>
              <a:t>“Training is expensive. Without training it is more expensive”</a:t>
            </a: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7239000" cy="1463040"/>
          </a:xfrm>
        </p:spPr>
        <p:txBody>
          <a:bodyPr>
            <a:normAutofit/>
          </a:bodyPr>
          <a:lstStyle/>
          <a:p>
            <a:r>
              <a:rPr lang="en-IN" dirty="0"/>
              <a:t>Emerging trends IN TRAINING And DEVELOPMENT</a:t>
            </a:r>
            <a:br>
              <a:rPr lang="en-US" dirty="0"/>
            </a:br>
            <a:endParaRPr lang="en-US" dirty="0"/>
          </a:p>
        </p:txBody>
      </p:sp>
      <p:graphicFrame>
        <p:nvGraphicFramePr>
          <p:cNvPr id="4" name="Content Placeholder 3"/>
          <p:cNvGraphicFramePr>
            <a:graphicFrameLocks noGrp="1"/>
          </p:cNvGraphicFramePr>
          <p:nvPr>
            <p:ph idx="1"/>
          </p:nvPr>
        </p:nvGraphicFramePr>
        <p:xfrm>
          <a:off x="457200" y="1295400"/>
          <a:ext cx="7239000" cy="5160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7239000" cy="1463040"/>
          </a:xfrm>
        </p:spPr>
        <p:txBody>
          <a:bodyPr>
            <a:normAutofit/>
          </a:bodyPr>
          <a:lstStyle/>
          <a:p>
            <a:r>
              <a:rPr lang="en-IN" dirty="0"/>
              <a:t>Emerging trends IN TRAINING And DEVELOPMENT</a:t>
            </a:r>
            <a:br>
              <a:rPr lang="en-US" dirty="0"/>
            </a:br>
            <a:endParaRPr lang="en-US" dirty="0"/>
          </a:p>
        </p:txBody>
      </p:sp>
      <p:graphicFrame>
        <p:nvGraphicFramePr>
          <p:cNvPr id="4" name="Content Placeholder 3"/>
          <p:cNvGraphicFramePr>
            <a:graphicFrameLocks noGrp="1"/>
          </p:cNvGraphicFramePr>
          <p:nvPr>
            <p:ph idx="1"/>
          </p:nvPr>
        </p:nvGraphicFramePr>
        <p:xfrm>
          <a:off x="457200" y="990600"/>
          <a:ext cx="7239000" cy="54657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257800" y="3886200"/>
            <a:ext cx="3886200" cy="2514600"/>
          </a:xfrm>
        </p:spPr>
        <p:txBody>
          <a:bodyPr/>
          <a:lstStyle/>
          <a:p>
            <a:pPr algn="ctr"/>
            <a:r>
              <a:rPr lang="en-US" sz="3200" dirty="0">
                <a:solidFill>
                  <a:schemeClr val="tx1"/>
                </a:solidFill>
              </a:rPr>
              <a:t>Training </a:t>
            </a:r>
            <a:br>
              <a:rPr lang="en-US" sz="3200" dirty="0">
                <a:solidFill>
                  <a:schemeClr val="tx1"/>
                </a:solidFill>
              </a:rPr>
            </a:br>
            <a:r>
              <a:rPr lang="en-US" sz="3200" dirty="0">
                <a:solidFill>
                  <a:schemeClr val="tx1"/>
                </a:solidFill>
              </a:rPr>
              <a:t>methods</a:t>
            </a:r>
            <a:endParaRPr lang="en-IN" sz="3200" dirty="0">
              <a:solidFill>
                <a:schemeClr val="tx1"/>
              </a:solidFill>
            </a:endParaRPr>
          </a:p>
        </p:txBody>
      </p:sp>
      <p:sp>
        <p:nvSpPr>
          <p:cNvPr id="3" name="Subtitle 2"/>
          <p:cNvSpPr>
            <a:spLocks noGrp="1"/>
          </p:cNvSpPr>
          <p:nvPr>
            <p:ph type="subTitle" idx="1"/>
          </p:nvPr>
        </p:nvSpPr>
        <p:spPr>
          <a:xfrm>
            <a:off x="762000" y="3429000"/>
            <a:ext cx="3733800" cy="304800"/>
          </a:xfrm>
        </p:spPr>
        <p:txBody>
          <a:bodyPr>
            <a:normAutofit lnSpcReduction="10000"/>
          </a:bodyPr>
          <a:lstStyle/>
          <a:p>
            <a:pPr algn="l"/>
            <a:endParaRPr lang="en-US" dirty="0">
              <a:solidFill>
                <a:schemeClr val="tx1"/>
              </a:solidFill>
            </a:endParaRPr>
          </a:p>
        </p:txBody>
      </p:sp>
      <p:pic>
        <p:nvPicPr>
          <p:cNvPr id="4" name="Content Placeholder 5"/>
          <p:cNvPicPr>
            <a:picLocks noChangeAspect="1"/>
          </p:cNvPicPr>
          <p:nvPr/>
        </p:nvPicPr>
        <p:blipFill>
          <a:blip r:embed="rId2">
            <a:extLst>
              <a:ext uri="{28A0092B-C50C-407E-A947-70E740481C1C}">
                <a14:useLocalDpi xmlns:a14="http://schemas.microsoft.com/office/drawing/2010/main" val="0"/>
              </a:ext>
            </a:extLst>
          </a:blip>
          <a:srcRect t="18416" b="18416"/>
          <a:stretch>
            <a:fillRect/>
          </a:stretch>
        </p:blipFill>
        <p:spPr>
          <a:xfrm>
            <a:off x="0" y="0"/>
            <a:ext cx="5943600" cy="68580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543800" cy="1325562"/>
          </a:xfrm>
        </p:spPr>
        <p:txBody>
          <a:bodyPr>
            <a:normAutofit/>
          </a:bodyPr>
          <a:lstStyle/>
          <a:p>
            <a:r>
              <a:rPr lang="en-US" dirty="0"/>
              <a:t>TRAINING METHOD</a:t>
            </a:r>
          </a:p>
        </p:txBody>
      </p:sp>
      <p:sp>
        <p:nvSpPr>
          <p:cNvPr id="3" name="Content Placeholder 2"/>
          <p:cNvSpPr>
            <a:spLocks noGrp="1"/>
          </p:cNvSpPr>
          <p:nvPr>
            <p:ph idx="1"/>
          </p:nvPr>
        </p:nvSpPr>
        <p:spPr>
          <a:xfrm>
            <a:off x="457200" y="1872214"/>
            <a:ext cx="8229600" cy="4253949"/>
          </a:xfrm>
        </p:spPr>
        <p:txBody>
          <a:bodyPr/>
          <a:lstStyle/>
          <a:p>
            <a:pPr marL="0" indent="0">
              <a:buNone/>
            </a:pPr>
            <a:r>
              <a:rPr lang="en-US" dirty="0"/>
              <a:t>A large variety of techniques are used in every business. Even within one organization different methods are used   for training different people.</a:t>
            </a:r>
          </a:p>
          <a:p>
            <a:pPr marL="0" indent="0">
              <a:buNone/>
            </a:pPr>
            <a:endParaRPr lang="en-US" dirty="0"/>
          </a:p>
          <a:p>
            <a:pPr marL="0" indent="0">
              <a:buNone/>
            </a:pPr>
            <a:r>
              <a:rPr lang="en-US" dirty="0"/>
              <a:t>All the methods are divided into two categories:</a:t>
            </a:r>
          </a:p>
          <a:p>
            <a:r>
              <a:rPr lang="en-US" dirty="0"/>
              <a:t> ON THE JOB TRAINING METHODS</a:t>
            </a:r>
          </a:p>
          <a:p>
            <a:r>
              <a:rPr lang="en-US" dirty="0"/>
              <a:t>OFF THE JOB TRAINING METHODS</a:t>
            </a:r>
          </a:p>
          <a:p>
            <a:pPr marL="0" indent="0">
              <a:buNone/>
            </a:pPr>
            <a:endParaRPr lang="en-US" dirty="0"/>
          </a:p>
        </p:txBody>
      </p:sp>
    </p:spTree>
    <p:extLst>
      <p:ext uri="{BB962C8B-B14F-4D97-AF65-F5344CB8AC3E}">
        <p14:creationId xmlns:p14="http://schemas.microsoft.com/office/powerpoint/2010/main" val="209369042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ON THE JOB TRAINING</a:t>
            </a:r>
          </a:p>
        </p:txBody>
      </p:sp>
      <p:sp>
        <p:nvSpPr>
          <p:cNvPr id="3" name="Content Placeholder 2"/>
          <p:cNvSpPr>
            <a:spLocks noGrp="1"/>
          </p:cNvSpPr>
          <p:nvPr>
            <p:ph idx="1"/>
          </p:nvPr>
        </p:nvSpPr>
        <p:spPr/>
        <p:txBody>
          <a:bodyPr>
            <a:normAutofit/>
          </a:bodyPr>
          <a:lstStyle/>
          <a:p>
            <a:r>
              <a:rPr lang="en-US" dirty="0"/>
              <a:t>Under these method, new and inexperienced employees learn through observing peers or managers performing the job and trying to imitate their behavior.</a:t>
            </a:r>
          </a:p>
          <a:p>
            <a:r>
              <a:rPr lang="en-US" dirty="0"/>
              <a:t>Employees learn in the real work environment and gain experience dealing with the tasks and challenges that they will meet during a normal working day. training is given on the same machines and experience would be on already approved standards, and above all the trainee is learning while earning. </a:t>
            </a:r>
          </a:p>
        </p:txBody>
      </p:sp>
    </p:spTree>
    <p:extLst>
      <p:ext uri="{BB962C8B-B14F-4D97-AF65-F5344CB8AC3E}">
        <p14:creationId xmlns:p14="http://schemas.microsoft.com/office/powerpoint/2010/main" val="379762813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ON THE JOB TRAINING METHOD</a:t>
            </a:r>
          </a:p>
        </p:txBody>
      </p:sp>
      <p:sp>
        <p:nvSpPr>
          <p:cNvPr id="3" name="Content Placeholder 2"/>
          <p:cNvSpPr>
            <a:spLocks noGrp="1"/>
          </p:cNvSpPr>
          <p:nvPr>
            <p:ph idx="1"/>
          </p:nvPr>
        </p:nvSpPr>
        <p:spPr/>
        <p:txBody>
          <a:bodyPr>
            <a:normAutofit/>
          </a:bodyPr>
          <a:lstStyle/>
          <a:p>
            <a:pPr marL="0" indent="0">
              <a:buNone/>
            </a:pPr>
            <a:endParaRPr lang="en-US" b="1" dirty="0"/>
          </a:p>
          <a:p>
            <a:pPr marL="514350" indent="-514350">
              <a:buNone/>
            </a:pPr>
            <a:r>
              <a:rPr lang="en-US" b="1" dirty="0"/>
              <a:t>1) COACHING</a:t>
            </a:r>
          </a:p>
          <a:p>
            <a:r>
              <a:rPr lang="en-IN" dirty="0"/>
              <a:t>One to one training (an experience staff to trainee)</a:t>
            </a:r>
          </a:p>
          <a:p>
            <a:r>
              <a:rPr lang="en-US" dirty="0"/>
              <a:t>Quickly identifies the weak areas and tries to focus on them</a:t>
            </a:r>
          </a:p>
          <a:p>
            <a:r>
              <a:rPr lang="en-US" dirty="0"/>
              <a:t>Theory to practical</a:t>
            </a:r>
          </a:p>
          <a:p>
            <a:r>
              <a:rPr lang="en-US" dirty="0"/>
              <a:t>In India, most of the scooter mechanics are trained only through this method</a:t>
            </a:r>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215490023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ON THE JOB TRAINING METHOD</a:t>
            </a:r>
          </a:p>
        </p:txBody>
      </p:sp>
      <p:sp>
        <p:nvSpPr>
          <p:cNvPr id="3" name="Content Placeholder 2"/>
          <p:cNvSpPr>
            <a:spLocks noGrp="1"/>
          </p:cNvSpPr>
          <p:nvPr>
            <p:ph idx="1"/>
          </p:nvPr>
        </p:nvSpPr>
        <p:spPr/>
        <p:txBody>
          <a:bodyPr>
            <a:normAutofit/>
          </a:bodyPr>
          <a:lstStyle/>
          <a:p>
            <a:pPr marL="0" indent="0">
              <a:buNone/>
            </a:pPr>
            <a:endParaRPr lang="en-US" b="1" dirty="0"/>
          </a:p>
          <a:p>
            <a:pPr marL="0" indent="0">
              <a:buNone/>
            </a:pPr>
            <a:r>
              <a:rPr lang="en-US" b="1" dirty="0"/>
              <a:t>2)MENTORING</a:t>
            </a:r>
            <a:endParaRPr lang="en-US" dirty="0"/>
          </a:p>
          <a:p>
            <a:r>
              <a:rPr lang="en-US" dirty="0"/>
              <a:t>Each trainee is allocated to an established member of staff who acts as a guide and helper</a:t>
            </a:r>
          </a:p>
          <a:p>
            <a:r>
              <a:rPr lang="en-US" dirty="0"/>
              <a:t>Focus is to develop personal attitude</a:t>
            </a:r>
          </a:p>
          <a:p>
            <a:r>
              <a:rPr lang="en-US" dirty="0"/>
              <a:t>A mentor usually offers more personal support than a coach</a:t>
            </a:r>
          </a:p>
          <a:p>
            <a:r>
              <a:rPr lang="en-US" dirty="0"/>
              <a:t>One to one interaction, like coaching </a:t>
            </a:r>
            <a:br>
              <a:rPr lang="en-US" dirty="0"/>
            </a:br>
            <a:endParaRPr lang="en-US" dirty="0"/>
          </a:p>
          <a:p>
            <a:endParaRPr lang="en-US" dirty="0"/>
          </a:p>
          <a:p>
            <a:endParaRPr lang="en-US" dirty="0"/>
          </a:p>
          <a:p>
            <a:endParaRPr lang="en-US" dirty="0"/>
          </a:p>
        </p:txBody>
      </p:sp>
    </p:spTree>
    <p:extLst>
      <p:ext uri="{BB962C8B-B14F-4D97-AF65-F5344CB8AC3E}">
        <p14:creationId xmlns:p14="http://schemas.microsoft.com/office/powerpoint/2010/main" val="215490023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ON THE JOB TRAINING METHOD</a:t>
            </a:r>
          </a:p>
        </p:txBody>
      </p:sp>
      <p:sp>
        <p:nvSpPr>
          <p:cNvPr id="3" name="Content Placeholder 2"/>
          <p:cNvSpPr>
            <a:spLocks noGrp="1"/>
          </p:cNvSpPr>
          <p:nvPr>
            <p:ph idx="1"/>
          </p:nvPr>
        </p:nvSpPr>
        <p:spPr/>
        <p:txBody>
          <a:bodyPr>
            <a:normAutofit/>
          </a:bodyPr>
          <a:lstStyle/>
          <a:p>
            <a:pPr marL="0" indent="0">
              <a:buNone/>
            </a:pPr>
            <a:endParaRPr lang="en-US" b="1" dirty="0"/>
          </a:p>
          <a:p>
            <a:pPr marL="0" indent="0">
              <a:buNone/>
            </a:pPr>
            <a:r>
              <a:rPr lang="en-US" b="1" dirty="0"/>
              <a:t>3)JOB ROTATION</a:t>
            </a:r>
          </a:p>
          <a:p>
            <a:r>
              <a:rPr lang="en-US" dirty="0"/>
              <a:t>Members of staff rotate roles or tasks so that they gain experience of a full range of jobs.</a:t>
            </a:r>
          </a:p>
          <a:p>
            <a:r>
              <a:rPr lang="en-US" dirty="0"/>
              <a:t>Rotation not only makes a person well acquainted with different job, but it also reduce or alleviates boredom and develop harmonious relationship with a number of people</a:t>
            </a:r>
          </a:p>
          <a:p>
            <a:endParaRPr lang="en-US" dirty="0"/>
          </a:p>
          <a:p>
            <a:endParaRPr lang="en-US" dirty="0"/>
          </a:p>
        </p:txBody>
      </p:sp>
    </p:spTree>
    <p:extLst>
      <p:ext uri="{BB962C8B-B14F-4D97-AF65-F5344CB8AC3E}">
        <p14:creationId xmlns:p14="http://schemas.microsoft.com/office/powerpoint/2010/main" val="215490023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ON THE JOB TRAINING METHOD</a:t>
            </a:r>
          </a:p>
        </p:txBody>
      </p:sp>
      <p:sp>
        <p:nvSpPr>
          <p:cNvPr id="3" name="Content Placeholder 2"/>
          <p:cNvSpPr>
            <a:spLocks noGrp="1"/>
          </p:cNvSpPr>
          <p:nvPr>
            <p:ph idx="1"/>
          </p:nvPr>
        </p:nvSpPr>
        <p:spPr/>
        <p:txBody>
          <a:bodyPr>
            <a:noAutofit/>
          </a:bodyPr>
          <a:lstStyle/>
          <a:p>
            <a:pPr marL="0" indent="0">
              <a:buNone/>
            </a:pPr>
            <a:r>
              <a:rPr lang="en-US" sz="2000" b="1" dirty="0"/>
              <a:t>4) JOB INSTRUCTIONAL TECHNIQUE</a:t>
            </a:r>
          </a:p>
          <a:p>
            <a:r>
              <a:rPr lang="en-US" sz="2000" dirty="0"/>
              <a:t>Step by step (structured) on the job training method where:</a:t>
            </a:r>
          </a:p>
          <a:p>
            <a:pPr marL="0" indent="0">
              <a:buNone/>
            </a:pPr>
            <a:r>
              <a:rPr lang="en-US" sz="2000" dirty="0"/>
              <a:t>a)Trainer prepare trainee with an overview of the job, its purpose and the result desired,</a:t>
            </a:r>
          </a:p>
          <a:p>
            <a:pPr marL="0" indent="0">
              <a:buNone/>
            </a:pPr>
            <a:r>
              <a:rPr lang="en-US" sz="2000" dirty="0"/>
              <a:t>b)Demonstrate the task and skill to the trainee</a:t>
            </a:r>
          </a:p>
          <a:p>
            <a:pPr marL="0" indent="0">
              <a:buNone/>
            </a:pPr>
            <a:r>
              <a:rPr lang="en-US" sz="2000" dirty="0"/>
              <a:t>c)Allow the trainees to demonstrate themselves</a:t>
            </a:r>
          </a:p>
          <a:p>
            <a:pPr marL="0" indent="0">
              <a:buNone/>
            </a:pPr>
            <a:r>
              <a:rPr lang="en-US" sz="2000" dirty="0"/>
              <a:t>d)Follows up to provide feedback and help</a:t>
            </a:r>
          </a:p>
          <a:p>
            <a:pPr marL="0" indent="0">
              <a:buNone/>
            </a:pPr>
            <a:r>
              <a:rPr lang="en-US" sz="2000" dirty="0"/>
              <a:t>e)Learning material in written or learning machines through a series called ‘frames’</a:t>
            </a:r>
          </a:p>
          <a:p>
            <a:r>
              <a:rPr lang="en-US" sz="2000" dirty="0"/>
              <a:t>Valuable for  educators as it help: </a:t>
            </a:r>
          </a:p>
          <a:p>
            <a:pPr>
              <a:buFont typeface="Wingdings" charset="2"/>
              <a:buChar char="Ø"/>
            </a:pPr>
            <a:r>
              <a:rPr lang="en-US" sz="2000" dirty="0"/>
              <a:t>To deliver step by step instruction</a:t>
            </a:r>
          </a:p>
          <a:p>
            <a:pPr>
              <a:buFont typeface="Wingdings" charset="2"/>
              <a:buChar char="Ø"/>
            </a:pPr>
            <a:r>
              <a:rPr lang="en-US" sz="2000" dirty="0"/>
              <a:t>To know when the learner has learned </a:t>
            </a:r>
          </a:p>
          <a:p>
            <a:pPr>
              <a:buFont typeface="Wingdings" charset="2"/>
              <a:buChar char="Ø"/>
            </a:pPr>
            <a:r>
              <a:rPr lang="en-US" sz="2000" dirty="0"/>
              <a:t>To be more conscientiousness in the working environment</a:t>
            </a:r>
          </a:p>
          <a:p>
            <a:endParaRPr lang="en-US" sz="2000" dirty="0"/>
          </a:p>
          <a:p>
            <a:endParaRPr lang="en-US" sz="2000" dirty="0"/>
          </a:p>
        </p:txBody>
      </p:sp>
    </p:spTree>
    <p:extLst>
      <p:ext uri="{BB962C8B-B14F-4D97-AF65-F5344CB8AC3E}">
        <p14:creationId xmlns:p14="http://schemas.microsoft.com/office/powerpoint/2010/main" val="215490023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ON THE JOB TRAINING METHOD</a:t>
            </a:r>
          </a:p>
        </p:txBody>
      </p:sp>
      <p:sp>
        <p:nvSpPr>
          <p:cNvPr id="3" name="Content Placeholder 2"/>
          <p:cNvSpPr>
            <a:spLocks noGrp="1"/>
          </p:cNvSpPr>
          <p:nvPr>
            <p:ph idx="1"/>
          </p:nvPr>
        </p:nvSpPr>
        <p:spPr/>
        <p:txBody>
          <a:bodyPr>
            <a:normAutofit/>
          </a:bodyPr>
          <a:lstStyle/>
          <a:p>
            <a:pPr marL="0" indent="0">
              <a:buNone/>
            </a:pPr>
            <a:endParaRPr lang="en-US" b="1" dirty="0"/>
          </a:p>
          <a:p>
            <a:pPr marL="0" indent="0">
              <a:buNone/>
            </a:pPr>
            <a:r>
              <a:rPr lang="en-US" b="1" dirty="0"/>
              <a:t>5)APPRENTICESHIP</a:t>
            </a:r>
          </a:p>
          <a:p>
            <a:r>
              <a:rPr lang="en-US" dirty="0"/>
              <a:t>Direct learning from the experts or under the direct supervision of their master for long period or a specific period of time</a:t>
            </a:r>
          </a:p>
          <a:p>
            <a:r>
              <a:rPr lang="en-US" dirty="0"/>
              <a:t>Serve as an apprentices and the objective is make the trainee all round skilled men</a:t>
            </a:r>
          </a:p>
          <a:p>
            <a:r>
              <a:rPr lang="en-US" dirty="0"/>
              <a:t>Expensive and no guarantee from the trainee as to serve the organization that he was trained </a:t>
            </a:r>
          </a:p>
          <a:p>
            <a:r>
              <a:rPr lang="en-US" dirty="0"/>
              <a:t>Paid remuneration according to the apprentice agreement.</a:t>
            </a:r>
          </a:p>
          <a:p>
            <a:endParaRPr lang="en-US" dirty="0"/>
          </a:p>
          <a:p>
            <a:endParaRPr lang="en-US" dirty="0"/>
          </a:p>
        </p:txBody>
      </p:sp>
    </p:spTree>
    <p:extLst>
      <p:ext uri="{BB962C8B-B14F-4D97-AF65-F5344CB8AC3E}">
        <p14:creationId xmlns:p14="http://schemas.microsoft.com/office/powerpoint/2010/main" val="215490023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366868" y="533400"/>
            <a:ext cx="1890932" cy="2868168"/>
          </a:xfrm>
        </p:spPr>
        <p:txBody>
          <a:bodyPr/>
          <a:lstStyle/>
          <a:p>
            <a:endParaRPr lang="en-IN" dirty="0"/>
          </a:p>
        </p:txBody>
      </p:sp>
      <p:sp>
        <p:nvSpPr>
          <p:cNvPr id="3" name="Subtitle 2"/>
          <p:cNvSpPr>
            <a:spLocks noGrp="1"/>
          </p:cNvSpPr>
          <p:nvPr>
            <p:ph type="subTitle" idx="1"/>
          </p:nvPr>
        </p:nvSpPr>
        <p:spPr>
          <a:xfrm>
            <a:off x="6019800" y="4572000"/>
            <a:ext cx="2971800" cy="1371600"/>
          </a:xfrm>
        </p:spPr>
        <p:txBody>
          <a:bodyPr>
            <a:noAutofit/>
          </a:bodyPr>
          <a:lstStyle/>
          <a:p>
            <a:pPr algn="l"/>
            <a:r>
              <a:rPr lang="en-US" sz="4200" b="1" dirty="0">
                <a:solidFill>
                  <a:schemeClr val="tx1"/>
                </a:solidFill>
                <a:latin typeface="Times New Roman" pitchFamily="18" charset="0"/>
                <a:cs typeface="Times New Roman" pitchFamily="18" charset="0"/>
              </a:rPr>
              <a:t>What is Training?</a:t>
            </a:r>
          </a:p>
        </p:txBody>
      </p:sp>
      <p:pic>
        <p:nvPicPr>
          <p:cNvPr id="11266" name="Picture 2" descr="C:\Users\SANJULA\Desktop\Training_&amp;_development\Intro.png"/>
          <p:cNvPicPr>
            <a:picLocks noChangeAspect="1" noChangeArrowheads="1"/>
          </p:cNvPicPr>
          <p:nvPr/>
        </p:nvPicPr>
        <p:blipFill>
          <a:blip r:embed="rId2"/>
          <a:srcRect/>
          <a:stretch>
            <a:fillRect/>
          </a:stretch>
        </p:blipFill>
        <p:spPr bwMode="auto">
          <a:xfrm>
            <a:off x="0" y="0"/>
            <a:ext cx="5562600" cy="6858000"/>
          </a:xfrm>
          <a:prstGeom prst="rect">
            <a:avLst/>
          </a:prstGeom>
          <a:noFill/>
        </p:spPr>
      </p:pic>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ON THE JOB TRAINING METHOD</a:t>
            </a:r>
          </a:p>
        </p:txBody>
      </p:sp>
      <p:sp>
        <p:nvSpPr>
          <p:cNvPr id="3" name="Content Placeholder 2"/>
          <p:cNvSpPr>
            <a:spLocks noGrp="1"/>
          </p:cNvSpPr>
          <p:nvPr>
            <p:ph idx="1"/>
          </p:nvPr>
        </p:nvSpPr>
        <p:spPr/>
        <p:txBody>
          <a:bodyPr>
            <a:normAutofit/>
          </a:bodyPr>
          <a:lstStyle/>
          <a:p>
            <a:pPr marL="0" indent="0">
              <a:buNone/>
            </a:pPr>
            <a:endParaRPr lang="en-US" b="1" dirty="0"/>
          </a:p>
          <a:p>
            <a:pPr marL="0" indent="0">
              <a:buNone/>
            </a:pPr>
            <a:r>
              <a:rPr lang="en-US" b="1" dirty="0"/>
              <a:t>6)UNDERSTUDY</a:t>
            </a:r>
          </a:p>
          <a:p>
            <a:r>
              <a:rPr lang="en-US" dirty="0"/>
              <a:t>Superior gives training to subordinate as his/her understudy like an assistant to a manager or director (in a film)</a:t>
            </a:r>
          </a:p>
          <a:p>
            <a:r>
              <a:rPr lang="en-US" dirty="0"/>
              <a:t>Subordinate learn through observation and experience by participating in handling day to day problems.</a:t>
            </a:r>
          </a:p>
        </p:txBody>
      </p:sp>
    </p:spTree>
    <p:extLst>
      <p:ext uri="{BB962C8B-B14F-4D97-AF65-F5344CB8AC3E}">
        <p14:creationId xmlns:p14="http://schemas.microsoft.com/office/powerpoint/2010/main" val="215490023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74638"/>
            <a:ext cx="8382000" cy="474247"/>
          </a:xfrm>
        </p:spPr>
        <p:txBody>
          <a:bodyPr>
            <a:noAutofit/>
          </a:bodyPr>
          <a:lstStyle/>
          <a:p>
            <a:r>
              <a:rPr lang="en-US" sz="3200" dirty="0"/>
              <a:t>ADVANTAGES OF ON THE JOB TRAINING</a:t>
            </a:r>
          </a:p>
        </p:txBody>
      </p:sp>
      <p:sp>
        <p:nvSpPr>
          <p:cNvPr id="3" name="Content Placeholder 2"/>
          <p:cNvSpPr>
            <a:spLocks noGrp="1"/>
          </p:cNvSpPr>
          <p:nvPr>
            <p:ph idx="1"/>
          </p:nvPr>
        </p:nvSpPr>
        <p:spPr>
          <a:xfrm>
            <a:off x="228600" y="895408"/>
            <a:ext cx="8458200" cy="5230756"/>
          </a:xfrm>
        </p:spPr>
        <p:txBody>
          <a:bodyPr>
            <a:normAutofit/>
          </a:bodyPr>
          <a:lstStyle/>
          <a:p>
            <a:r>
              <a:rPr lang="en-US" dirty="0"/>
              <a:t>Generally most cost-effective </a:t>
            </a:r>
          </a:p>
          <a:p>
            <a:r>
              <a:rPr lang="en-US" dirty="0"/>
              <a:t>Employees are actually productive </a:t>
            </a:r>
          </a:p>
          <a:p>
            <a:r>
              <a:rPr lang="en-US" dirty="0"/>
              <a:t>Opportunity to learn while doing </a:t>
            </a:r>
          </a:p>
          <a:p>
            <a:r>
              <a:rPr lang="en-US" dirty="0"/>
              <a:t>Training alongside real colleagues </a:t>
            </a:r>
          </a:p>
          <a:p>
            <a:pPr marL="0" indent="0">
              <a:buNone/>
            </a:pPr>
            <a:endParaRPr lang="en-US" sz="3200" b="1" cap="all" dirty="0">
              <a:ln w="500">
                <a:solidFill>
                  <a:schemeClr val="tx2">
                    <a:shade val="20000"/>
                    <a:satMod val="120000"/>
                  </a:schemeClr>
                </a:solidFill>
              </a:ln>
              <a:solidFill>
                <a:schemeClr val="bg2">
                  <a:lumMod val="50000"/>
                </a:schemeClr>
              </a:solidFill>
              <a:latin typeface="+mj-lt"/>
              <a:ea typeface="+mj-ea"/>
              <a:cs typeface="+mj-cs"/>
            </a:endParaRPr>
          </a:p>
          <a:p>
            <a:pPr marL="0" indent="0">
              <a:buNone/>
            </a:pPr>
            <a:r>
              <a:rPr lang="en-US" sz="3200" b="1" cap="all" dirty="0">
                <a:ln w="500">
                  <a:solidFill>
                    <a:schemeClr val="tx2">
                      <a:shade val="20000"/>
                      <a:satMod val="120000"/>
                    </a:schemeClr>
                  </a:solidFill>
                </a:ln>
                <a:solidFill>
                  <a:schemeClr val="bg2">
                    <a:lumMod val="50000"/>
                  </a:schemeClr>
                </a:solidFill>
                <a:latin typeface="+mj-lt"/>
                <a:ea typeface="+mj-ea"/>
                <a:cs typeface="+mj-cs"/>
              </a:rPr>
              <a:t>DISADVANTAGES OF ON THE JOB TRAINING</a:t>
            </a:r>
          </a:p>
          <a:p>
            <a:r>
              <a:rPr lang="en-US" dirty="0"/>
              <a:t>Quality depends on ability of trainer and time available </a:t>
            </a:r>
          </a:p>
          <a:p>
            <a:r>
              <a:rPr lang="en-US" dirty="0"/>
              <a:t>Bad habits might be passed on </a:t>
            </a:r>
          </a:p>
          <a:p>
            <a:r>
              <a:rPr lang="en-US" dirty="0"/>
              <a:t>Learning environment may not be conducive </a:t>
            </a:r>
          </a:p>
          <a:p>
            <a:r>
              <a:rPr lang="en-US" dirty="0"/>
              <a:t>Potential disruption to production </a:t>
            </a:r>
          </a:p>
          <a:p>
            <a:pPr marL="0" indent="0">
              <a:buNone/>
            </a:pPr>
            <a:endParaRPr lang="en-US" dirty="0"/>
          </a:p>
          <a:p>
            <a:pPr>
              <a:buFont typeface="Wingdings" charset="2"/>
              <a:buChar char="§"/>
            </a:pPr>
            <a:endParaRPr lang="en-US" dirty="0"/>
          </a:p>
        </p:txBody>
      </p:sp>
    </p:spTree>
    <p:extLst>
      <p:ext uri="{BB962C8B-B14F-4D97-AF65-F5344CB8AC3E}">
        <p14:creationId xmlns:p14="http://schemas.microsoft.com/office/powerpoint/2010/main" val="7301564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
            <a:ext cx="8229600" cy="569804"/>
          </a:xfrm>
        </p:spPr>
        <p:txBody>
          <a:bodyPr>
            <a:normAutofit/>
          </a:bodyPr>
          <a:lstStyle/>
          <a:p>
            <a:r>
              <a:rPr lang="en-US" dirty="0"/>
              <a:t>OFF THE JOB TRAINING</a:t>
            </a:r>
          </a:p>
        </p:txBody>
      </p:sp>
      <p:sp>
        <p:nvSpPr>
          <p:cNvPr id="3" name="Content Placeholder 2"/>
          <p:cNvSpPr>
            <a:spLocks noGrp="1"/>
          </p:cNvSpPr>
          <p:nvPr>
            <p:ph idx="1"/>
          </p:nvPr>
        </p:nvSpPr>
        <p:spPr>
          <a:xfrm>
            <a:off x="228600" y="700045"/>
            <a:ext cx="7848600" cy="5974803"/>
          </a:xfrm>
        </p:spPr>
        <p:txBody>
          <a:bodyPr>
            <a:noAutofit/>
          </a:bodyPr>
          <a:lstStyle/>
          <a:p>
            <a:pPr algn="just"/>
            <a:r>
              <a:rPr lang="en-US" sz="2400" dirty="0"/>
              <a:t>Provided away from the immediate workplace or is conducted separate from the job environment</a:t>
            </a:r>
          </a:p>
          <a:p>
            <a:pPr algn="just"/>
            <a:r>
              <a:rPr lang="en-US" sz="2400" dirty="0"/>
              <a:t>study material is supplied</a:t>
            </a:r>
          </a:p>
          <a:p>
            <a:pPr algn="just"/>
            <a:r>
              <a:rPr lang="en-US" sz="2400" dirty="0"/>
              <a:t> There is full concentration on learning rather than performing, and there is freedom of expression</a:t>
            </a:r>
          </a:p>
          <a:p>
            <a:pPr algn="just"/>
            <a:r>
              <a:rPr lang="en-US" sz="2400" dirty="0"/>
              <a:t>This might be at a specialist training Centre or at a college or at a company’s own premises. </a:t>
            </a:r>
          </a:p>
          <a:p>
            <a:pPr algn="just"/>
            <a:r>
              <a:rPr lang="en-US" sz="2400" dirty="0"/>
              <a:t>This type of training can be particularly useful for developing transferable skills that can be used in many different parts of the business. </a:t>
            </a:r>
          </a:p>
          <a:p>
            <a:pPr algn="just"/>
            <a:r>
              <a:rPr lang="en-US" sz="2400" dirty="0"/>
              <a:t>It may be used for example, to train employees in the use of new equipment and new methods or to bring them </a:t>
            </a:r>
            <a:r>
              <a:rPr lang="en-US" sz="2800" dirty="0"/>
              <a:t>up to date with changes in the law. </a:t>
            </a:r>
            <a:br>
              <a:rPr lang="en-US" sz="2800" dirty="0"/>
            </a:br>
            <a:endParaRPr lang="en-US" sz="2800" dirty="0"/>
          </a:p>
          <a:p>
            <a:pPr algn="just"/>
            <a:endParaRPr lang="en-US" sz="2400" dirty="0"/>
          </a:p>
        </p:txBody>
      </p:sp>
    </p:spTree>
    <p:extLst>
      <p:ext uri="{BB962C8B-B14F-4D97-AF65-F5344CB8AC3E}">
        <p14:creationId xmlns:p14="http://schemas.microsoft.com/office/powerpoint/2010/main" val="304014580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2022"/>
            <a:ext cx="7239000" cy="1143000"/>
          </a:xfrm>
        </p:spPr>
        <p:txBody>
          <a:bodyPr>
            <a:normAutofit/>
          </a:bodyPr>
          <a:lstStyle/>
          <a:p>
            <a:r>
              <a:rPr lang="en-US" dirty="0"/>
              <a:t>OFF THE JOB TRAINING METHOD</a:t>
            </a:r>
          </a:p>
        </p:txBody>
      </p:sp>
      <p:sp>
        <p:nvSpPr>
          <p:cNvPr id="3" name="Content Placeholder 2"/>
          <p:cNvSpPr>
            <a:spLocks noGrp="1"/>
          </p:cNvSpPr>
          <p:nvPr>
            <p:ph idx="1"/>
          </p:nvPr>
        </p:nvSpPr>
        <p:spPr>
          <a:xfrm>
            <a:off x="457200" y="1447800"/>
            <a:ext cx="7239000" cy="4846320"/>
          </a:xfrm>
        </p:spPr>
        <p:txBody>
          <a:bodyPr>
            <a:normAutofit lnSpcReduction="10000"/>
          </a:bodyPr>
          <a:lstStyle/>
          <a:p>
            <a:pPr marL="0" indent="0" algn="just">
              <a:buNone/>
            </a:pPr>
            <a:r>
              <a:rPr lang="en-US" sz="2800" b="1" dirty="0"/>
              <a:t>1)LECTURE AND CONFERENCES</a:t>
            </a:r>
          </a:p>
          <a:p>
            <a:pPr algn="just"/>
            <a:r>
              <a:rPr lang="en-US" dirty="0"/>
              <a:t>Traditional and direct method of instruction</a:t>
            </a:r>
          </a:p>
          <a:p>
            <a:pPr algn="just"/>
            <a:r>
              <a:rPr lang="en-US" dirty="0"/>
              <a:t>Every training programme starts with lecture and training, verbal presentation for large audience</a:t>
            </a:r>
          </a:p>
          <a:p>
            <a:pPr algn="just"/>
            <a:r>
              <a:rPr lang="en-US" dirty="0"/>
              <a:t>Lecture have to be motivating and creating interest among the trainees</a:t>
            </a:r>
          </a:p>
          <a:p>
            <a:pPr algn="just"/>
            <a:r>
              <a:rPr lang="en-US" dirty="0"/>
              <a:t>The speaker must have considerable depth in the subject</a:t>
            </a:r>
          </a:p>
          <a:p>
            <a:pPr algn="just"/>
            <a:r>
              <a:rPr lang="en-US" dirty="0"/>
              <a:t> In the colleges and universities, lectures and seminars are the most common methods used for training.</a:t>
            </a:r>
          </a:p>
          <a:p>
            <a:pPr algn="just"/>
            <a:endParaRPr lang="en-US" dirty="0"/>
          </a:p>
        </p:txBody>
      </p:sp>
    </p:spTree>
    <p:extLst>
      <p:ext uri="{BB962C8B-B14F-4D97-AF65-F5344CB8AC3E}">
        <p14:creationId xmlns:p14="http://schemas.microsoft.com/office/powerpoint/2010/main" val="116507735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OFF THE JOB TRAINING METHOD</a:t>
            </a:r>
          </a:p>
        </p:txBody>
      </p:sp>
      <p:sp>
        <p:nvSpPr>
          <p:cNvPr id="3" name="Content Placeholder 2"/>
          <p:cNvSpPr>
            <a:spLocks noGrp="1"/>
          </p:cNvSpPr>
          <p:nvPr>
            <p:ph idx="1"/>
          </p:nvPr>
        </p:nvSpPr>
        <p:spPr/>
        <p:txBody>
          <a:bodyPr>
            <a:normAutofit lnSpcReduction="10000"/>
          </a:bodyPr>
          <a:lstStyle/>
          <a:p>
            <a:pPr marL="0" indent="0" algn="just">
              <a:buNone/>
            </a:pPr>
            <a:r>
              <a:rPr lang="en-US" sz="2800" b="1" dirty="0"/>
              <a:t>2)VESTIBULE TRAINING</a:t>
            </a:r>
          </a:p>
          <a:p>
            <a:pPr algn="just"/>
            <a:r>
              <a:rPr lang="en-US" sz="2800" dirty="0"/>
              <a:t>The workers are trained in a prototype environment on specific jobs in a special part of the plant.</a:t>
            </a:r>
          </a:p>
          <a:p>
            <a:pPr algn="just"/>
            <a:r>
              <a:rPr lang="en-US" sz="2800" dirty="0"/>
              <a:t>After training, the workers may be put on a similar jobs in the actual work shop</a:t>
            </a:r>
          </a:p>
          <a:p>
            <a:pPr algn="just"/>
            <a:r>
              <a:rPr lang="en-US" sz="2800" dirty="0"/>
              <a:t>During the Second World War II, this method was used to train a large number of workers in a short period of time. </a:t>
            </a:r>
          </a:p>
          <a:p>
            <a:pPr algn="just"/>
            <a:r>
              <a:rPr lang="en-US" sz="2800" dirty="0"/>
              <a:t>It prevents trainees to commit costly mistakes on the actual machines.</a:t>
            </a:r>
          </a:p>
          <a:p>
            <a:pPr algn="just"/>
            <a:endParaRPr lang="en-US" dirty="0"/>
          </a:p>
        </p:txBody>
      </p:sp>
    </p:spTree>
    <p:extLst>
      <p:ext uri="{BB962C8B-B14F-4D97-AF65-F5344CB8AC3E}">
        <p14:creationId xmlns:p14="http://schemas.microsoft.com/office/powerpoint/2010/main" val="116507735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OFF THE JOB TRAINING METHOD</a:t>
            </a:r>
          </a:p>
        </p:txBody>
      </p:sp>
      <p:sp>
        <p:nvSpPr>
          <p:cNvPr id="3" name="Content Placeholder 2"/>
          <p:cNvSpPr>
            <a:spLocks noGrp="1"/>
          </p:cNvSpPr>
          <p:nvPr>
            <p:ph idx="1"/>
          </p:nvPr>
        </p:nvSpPr>
        <p:spPr/>
        <p:txBody>
          <a:bodyPr>
            <a:normAutofit fontScale="85000" lnSpcReduction="10000"/>
          </a:bodyPr>
          <a:lstStyle/>
          <a:p>
            <a:pPr marL="0" indent="0">
              <a:buNone/>
            </a:pPr>
            <a:r>
              <a:rPr lang="en-US" sz="2800" b="1" dirty="0"/>
              <a:t>3) SIMULATION EXERCISES</a:t>
            </a:r>
          </a:p>
          <a:p>
            <a:r>
              <a:rPr lang="en-US" sz="2800" dirty="0"/>
              <a:t>Simulation is any artificial environment exactly similar to the actual situation.</a:t>
            </a:r>
          </a:p>
          <a:p>
            <a:r>
              <a:rPr lang="en-US" sz="2800" dirty="0"/>
              <a:t>four basic simulation techniques used for imparting training: management games, case study, role playing, and in-basket training.</a:t>
            </a:r>
          </a:p>
          <a:p>
            <a:pPr marL="0" indent="0">
              <a:buNone/>
            </a:pPr>
            <a:r>
              <a:rPr lang="en-US" sz="2800" b="1" dirty="0" err="1"/>
              <a:t>i</a:t>
            </a:r>
            <a:r>
              <a:rPr lang="en-US" sz="2800" b="1" dirty="0"/>
              <a:t>)Management games:</a:t>
            </a:r>
          </a:p>
          <a:p>
            <a:r>
              <a:rPr lang="en-US" sz="2800" dirty="0"/>
              <a:t>Helps candidate practical applicability of the subject. </a:t>
            </a:r>
          </a:p>
          <a:p>
            <a:r>
              <a:rPr lang="en-US" sz="2800" dirty="0"/>
              <a:t>Help to ingrain thinking habits, analytical, logical and reasoning capabilities, importance of team work, time management, to make decisions lacking complete information, communication and leadership capabilities.</a:t>
            </a:r>
          </a:p>
        </p:txBody>
      </p:sp>
    </p:spTree>
    <p:extLst>
      <p:ext uri="{BB962C8B-B14F-4D97-AF65-F5344CB8AC3E}">
        <p14:creationId xmlns:p14="http://schemas.microsoft.com/office/powerpoint/2010/main" val="116507735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74639"/>
            <a:ext cx="7848600" cy="6383930"/>
          </a:xfrm>
        </p:spPr>
        <p:txBody>
          <a:bodyPr/>
          <a:lstStyle/>
          <a:p>
            <a:pPr marL="0" indent="0">
              <a:buNone/>
            </a:pPr>
            <a:r>
              <a:rPr lang="en-US" b="1" dirty="0"/>
              <a:t>ii)Case study: </a:t>
            </a:r>
          </a:p>
          <a:p>
            <a:r>
              <a:rPr lang="en-US" dirty="0"/>
              <a:t>Bridging the gap between theory and practice by allowing the application of theoretical concepts to be demonstrated</a:t>
            </a:r>
          </a:p>
          <a:p>
            <a:r>
              <a:rPr lang="en-US" dirty="0"/>
              <a:t>Encourage active learning, provides an opportunity for the development of key skills such as communication, group working and problem solving, and increases the trainees” enjoyment of the topic and hence their desire to learn.</a:t>
            </a:r>
          </a:p>
          <a:p>
            <a:endParaRPr lang="en-US" dirty="0"/>
          </a:p>
          <a:p>
            <a:endParaRPr lang="en-US" dirty="0"/>
          </a:p>
        </p:txBody>
      </p:sp>
    </p:spTree>
    <p:extLst>
      <p:ext uri="{BB962C8B-B14F-4D97-AF65-F5344CB8AC3E}">
        <p14:creationId xmlns:p14="http://schemas.microsoft.com/office/powerpoint/2010/main" val="281112075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498474" y="276762"/>
            <a:ext cx="7556313" cy="5849401"/>
          </a:xfrm>
        </p:spPr>
        <p:txBody>
          <a:bodyPr>
            <a:normAutofit/>
          </a:bodyPr>
          <a:lstStyle/>
          <a:p>
            <a:pPr marL="0" indent="0">
              <a:buNone/>
            </a:pPr>
            <a:r>
              <a:rPr lang="en-US" b="1" dirty="0"/>
              <a:t>iii)Role playing:</a:t>
            </a:r>
          </a:p>
          <a:p>
            <a:r>
              <a:rPr lang="en-US" dirty="0"/>
              <a:t> The steps involved in role playing include defining objectives, choose context &amp; roles, introducing the exercise, trainee preparation/research, the role-play, concluding discussion, and assessment.</a:t>
            </a:r>
          </a:p>
          <a:p>
            <a:r>
              <a:rPr lang="en-US" dirty="0"/>
              <a:t> Each trainee takes the role of a person affected by an issue and studies the impacts of the issues on human life and/or the effects of human activities on the world around us from the perspective of that person.</a:t>
            </a:r>
          </a:p>
          <a:p>
            <a:r>
              <a:rPr lang="en-US" dirty="0"/>
              <a:t>It help student to deal with </a:t>
            </a:r>
            <a:r>
              <a:rPr lang="fr-FR" dirty="0"/>
              <a:t> complex problems </a:t>
            </a:r>
            <a:r>
              <a:rPr lang="en-US" dirty="0"/>
              <a:t>with no single “right” answer and to use a variety of skills beyond those employed in a typical research project.</a:t>
            </a:r>
          </a:p>
          <a:p>
            <a:endParaRPr lang="en-US" dirty="0"/>
          </a:p>
        </p:txBody>
      </p:sp>
    </p:spTree>
    <p:extLst>
      <p:ext uri="{BB962C8B-B14F-4D97-AF65-F5344CB8AC3E}">
        <p14:creationId xmlns:p14="http://schemas.microsoft.com/office/powerpoint/2010/main" val="123088463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OFF THE JOB TRAINING METHOD</a:t>
            </a:r>
          </a:p>
        </p:txBody>
      </p:sp>
      <p:sp>
        <p:nvSpPr>
          <p:cNvPr id="3" name="Content Placeholder 2"/>
          <p:cNvSpPr>
            <a:spLocks noGrp="1"/>
          </p:cNvSpPr>
          <p:nvPr>
            <p:ph idx="1"/>
          </p:nvPr>
        </p:nvSpPr>
        <p:spPr/>
        <p:txBody>
          <a:bodyPr>
            <a:normAutofit fontScale="85000" lnSpcReduction="10000"/>
          </a:bodyPr>
          <a:lstStyle/>
          <a:p>
            <a:pPr marL="0" indent="0">
              <a:buNone/>
            </a:pPr>
            <a:r>
              <a:rPr lang="en-US" sz="2800" b="1" dirty="0"/>
              <a:t>4)SENSITIVITY TRAINING</a:t>
            </a:r>
          </a:p>
          <a:p>
            <a:r>
              <a:rPr lang="en-US" sz="2800" dirty="0"/>
              <a:t>Also known as laboratory or T-group training</a:t>
            </a:r>
          </a:p>
          <a:p>
            <a:r>
              <a:rPr lang="en-US" sz="2800" dirty="0"/>
              <a:t>About making people understand about themselves and others reasonably, which is done by developing in them social sensitivity and behavioral flexibility</a:t>
            </a:r>
          </a:p>
          <a:p>
            <a:r>
              <a:rPr lang="en-US" sz="2800" dirty="0"/>
              <a:t>It reveals information about his or her own personal qualities, concerns, emotional issues, and things that he or she has in common with other members of the group</a:t>
            </a:r>
          </a:p>
          <a:p>
            <a:pPr>
              <a:buFont typeface="Wingdings" charset="2"/>
              <a:buChar char="Ø"/>
            </a:pPr>
            <a:r>
              <a:rPr lang="en-US" sz="2800" dirty="0"/>
              <a:t>It comprises of three steps:</a:t>
            </a:r>
          </a:p>
          <a:p>
            <a:pPr marL="0" indent="0">
              <a:buNone/>
            </a:pPr>
            <a:r>
              <a:rPr lang="en-US" sz="2800" dirty="0"/>
              <a:t> 1.Unfreezing the old value</a:t>
            </a:r>
          </a:p>
          <a:p>
            <a:pPr marL="0" indent="0">
              <a:buNone/>
            </a:pPr>
            <a:r>
              <a:rPr lang="en-US" sz="2800" dirty="0"/>
              <a:t>2.Development of new value</a:t>
            </a:r>
          </a:p>
          <a:p>
            <a:pPr marL="0" indent="0">
              <a:buNone/>
            </a:pPr>
            <a:r>
              <a:rPr lang="en-US" sz="2800" dirty="0"/>
              <a:t>3.Refreezing the new one</a:t>
            </a:r>
          </a:p>
          <a:p>
            <a:endParaRPr lang="en-US" dirty="0"/>
          </a:p>
        </p:txBody>
      </p:sp>
    </p:spTree>
    <p:extLst>
      <p:ext uri="{BB962C8B-B14F-4D97-AF65-F5344CB8AC3E}">
        <p14:creationId xmlns:p14="http://schemas.microsoft.com/office/powerpoint/2010/main" val="116507735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OFF THE JOB TRAINING METHOD</a:t>
            </a:r>
          </a:p>
        </p:txBody>
      </p:sp>
      <p:sp>
        <p:nvSpPr>
          <p:cNvPr id="3" name="Content Placeholder 2"/>
          <p:cNvSpPr>
            <a:spLocks noGrp="1"/>
          </p:cNvSpPr>
          <p:nvPr>
            <p:ph idx="1"/>
          </p:nvPr>
        </p:nvSpPr>
        <p:spPr/>
        <p:txBody>
          <a:bodyPr>
            <a:normAutofit/>
          </a:bodyPr>
          <a:lstStyle/>
          <a:p>
            <a:pPr marL="0" indent="0">
              <a:buNone/>
            </a:pPr>
            <a:r>
              <a:rPr lang="en-US" sz="2400" b="1" dirty="0"/>
              <a:t>5)TRANSACTIONAL ANALYSIS</a:t>
            </a:r>
          </a:p>
          <a:p>
            <a:r>
              <a:rPr lang="en-US" sz="2400" dirty="0"/>
              <a:t>It provides trainees with a realistic and useful method for analyzing and understanding the behavior of others. In every social interaction, there is a motivation provided by one person and a reaction to that motivation given by another person.</a:t>
            </a:r>
          </a:p>
          <a:p>
            <a:r>
              <a:rPr lang="en-US" sz="2400" dirty="0"/>
              <a:t>This motivation reaction relationship between two persons is known as a transaction. Transactional analysis can be done by the ego (system of feelings accompanied by a related set of behaviors states of an individual).</a:t>
            </a:r>
          </a:p>
          <a:p>
            <a:pPr marL="0" indent="0">
              <a:buNone/>
            </a:pPr>
            <a:endParaRPr lang="en-US" sz="2400" dirty="0"/>
          </a:p>
          <a:p>
            <a:endParaRPr lang="en-US" dirty="0"/>
          </a:p>
        </p:txBody>
      </p:sp>
    </p:spTree>
    <p:extLst>
      <p:ext uri="{BB962C8B-B14F-4D97-AF65-F5344CB8AC3E}">
        <p14:creationId xmlns:p14="http://schemas.microsoft.com/office/powerpoint/2010/main" val="116507735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368105"/>
            <a:ext cx="7239000" cy="518160"/>
          </a:xfrm>
        </p:spPr>
        <p:txBody>
          <a:bodyPr>
            <a:normAutofit/>
          </a:bodyPr>
          <a:lstStyle/>
          <a:p>
            <a:pPr algn="ctr"/>
            <a:r>
              <a:rPr lang="en-US" dirty="0"/>
              <a:t>What is </a:t>
            </a:r>
            <a:r>
              <a:rPr lang="en-US" sz="3200" dirty="0">
                <a:solidFill>
                  <a:schemeClr val="bg2">
                    <a:lumMod val="50000"/>
                  </a:schemeClr>
                </a:solidFill>
                <a:latin typeface="Times New Roman" pitchFamily="18" charset="0"/>
                <a:cs typeface="Times New Roman" pitchFamily="18" charset="0"/>
              </a:rPr>
              <a:t>Training ?</a:t>
            </a:r>
            <a:endParaRPr lang="en-IN" sz="3200" dirty="0">
              <a:solidFill>
                <a:schemeClr val="bg2">
                  <a:lumMod val="50000"/>
                </a:schemeClr>
              </a:solidFill>
              <a:latin typeface="Times New Roman" pitchFamily="18" charset="0"/>
              <a:cs typeface="Times New Roman" pitchFamily="18" charset="0"/>
            </a:endParaRPr>
          </a:p>
        </p:txBody>
      </p:sp>
      <p:sp>
        <p:nvSpPr>
          <p:cNvPr id="3" name="Content Placeholder 2"/>
          <p:cNvSpPr>
            <a:spLocks noGrp="1"/>
          </p:cNvSpPr>
          <p:nvPr>
            <p:ph idx="1"/>
          </p:nvPr>
        </p:nvSpPr>
        <p:spPr>
          <a:xfrm>
            <a:off x="457200" y="1125415"/>
            <a:ext cx="7696200" cy="4846320"/>
          </a:xfrm>
        </p:spPr>
        <p:txBody>
          <a:bodyPr>
            <a:normAutofit lnSpcReduction="10000"/>
          </a:bodyPr>
          <a:lstStyle/>
          <a:p>
            <a:pPr algn="just"/>
            <a:r>
              <a:rPr lang="en-US" dirty="0">
                <a:latin typeface="Times New Roman" pitchFamily="18" charset="0"/>
                <a:cs typeface="Times New Roman" pitchFamily="18" charset="0"/>
              </a:rPr>
              <a:t>Training is the formal and systematic modification of behavior through learning which occurs as a result of education, instruction, development and planned experience.</a:t>
            </a:r>
          </a:p>
          <a:p>
            <a:pPr algn="just"/>
            <a:endParaRPr lang="en-US" dirty="0">
              <a:latin typeface="Times New Roman" pitchFamily="18" charset="0"/>
              <a:cs typeface="Times New Roman" pitchFamily="18" charset="0"/>
            </a:endParaRPr>
          </a:p>
          <a:p>
            <a:pPr algn="just"/>
            <a:r>
              <a:rPr lang="en-US" dirty="0">
                <a:latin typeface="Times New Roman" pitchFamily="18" charset="0"/>
                <a:cs typeface="Times New Roman" pitchFamily="18" charset="0"/>
              </a:rPr>
              <a:t>Training is the act of increasing the knowledge and skills of an employee for doing a particular job and development involves the growth of employees in all respect.</a:t>
            </a:r>
          </a:p>
          <a:p>
            <a:pPr algn="just"/>
            <a:endParaRPr lang="en-US" dirty="0">
              <a:latin typeface="Times New Roman" pitchFamily="18" charset="0"/>
              <a:cs typeface="Times New Roman" pitchFamily="18" charset="0"/>
            </a:endParaRPr>
          </a:p>
          <a:p>
            <a:pPr algn="just"/>
            <a:r>
              <a:rPr lang="en-US" dirty="0">
                <a:latin typeface="Times New Roman" pitchFamily="18" charset="0"/>
                <a:cs typeface="Times New Roman" pitchFamily="18" charset="0"/>
              </a:rPr>
              <a:t>Training helps the employee in learning job skills whereas development shapes attitude of the employee.</a:t>
            </a:r>
          </a:p>
          <a:p>
            <a:pPr algn="just"/>
            <a:endParaRPr lang="en-US" dirty="0">
              <a:latin typeface="Times New Roman" pitchFamily="18" charset="0"/>
              <a:cs typeface="Times New Roman" pitchFamily="18" charset="0"/>
            </a:endParaRPr>
          </a:p>
          <a:p>
            <a:pPr algn="just"/>
            <a:endParaRPr lang="en-US" dirty="0">
              <a:latin typeface="Times New Roman" pitchFamily="18" charset="0"/>
              <a:cs typeface="Times New Roman" pitchFamily="18" charset="0"/>
            </a:endParaRPr>
          </a:p>
          <a:p>
            <a:pPr algn="just"/>
            <a:endParaRPr lang="en-IN" dirty="0">
              <a:latin typeface="Times New Roman" pitchFamily="18" charset="0"/>
              <a:cs typeface="Times New Roman"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6200" y="990600"/>
            <a:ext cx="8001000" cy="5107141"/>
          </a:xfrm>
        </p:spPr>
        <p:txBody>
          <a:bodyPr>
            <a:normAutofit/>
          </a:bodyPr>
          <a:lstStyle/>
          <a:p>
            <a:pPr marL="0" indent="0" algn="just">
              <a:buNone/>
            </a:pPr>
            <a:r>
              <a:rPr lang="en-US" dirty="0"/>
              <a:t>There are three  type of ego state</a:t>
            </a:r>
          </a:p>
          <a:p>
            <a:pPr marL="0" indent="0" algn="just">
              <a:buNone/>
            </a:pPr>
            <a:r>
              <a:rPr lang="en-US" b="1" dirty="0"/>
              <a:t>a)Child:</a:t>
            </a:r>
          </a:p>
          <a:p>
            <a:pPr algn="just"/>
            <a:r>
              <a:rPr lang="en-US" dirty="0"/>
              <a:t>It is a collection of recordings in the brain of an individual of behaviors, attitudes, and impulses which come to him/her naturally from his/her own understanding as a child. The characteristics of this ego are to be spontaneous, intense, unconfident, reliant, probing, anxious, etc. Verbal clues that a person is operating from its child state are the use of words like “I guess”, “I suppose”, etc. and non verbal clues like, giggling, coyness, silent, attention seeking etc.</a:t>
            </a:r>
          </a:p>
          <a:p>
            <a:pPr marL="0" indent="0" algn="just">
              <a:buNone/>
            </a:pPr>
            <a:endParaRPr lang="en-US" dirty="0"/>
          </a:p>
        </p:txBody>
      </p:sp>
    </p:spTree>
    <p:extLst>
      <p:ext uri="{BB962C8B-B14F-4D97-AF65-F5344CB8AC3E}">
        <p14:creationId xmlns:p14="http://schemas.microsoft.com/office/powerpoint/2010/main" val="166926032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371600"/>
            <a:ext cx="7467600" cy="4571999"/>
          </a:xfrm>
        </p:spPr>
        <p:txBody>
          <a:bodyPr>
            <a:normAutofit lnSpcReduction="10000"/>
          </a:bodyPr>
          <a:lstStyle/>
          <a:p>
            <a:pPr marL="0" indent="0" algn="just">
              <a:buNone/>
            </a:pPr>
            <a:r>
              <a:rPr lang="en-US" b="1" dirty="0"/>
              <a:t>b)Parent:</a:t>
            </a:r>
          </a:p>
          <a:p>
            <a:pPr algn="just"/>
            <a:r>
              <a:rPr lang="en-US" dirty="0"/>
              <a:t>It is a collection of recordings in the brain of an individual of behaviors, attitudes, and impulses imposed on her in her childhood from various sources such as, social, parents, friends, etc.</a:t>
            </a:r>
          </a:p>
          <a:p>
            <a:pPr algn="just"/>
            <a:r>
              <a:rPr lang="en-US" dirty="0"/>
              <a:t>The characteristics of this ego are to be overprotective, isolated, rigid, bossy, etc. Verbal clues that a person is operating from its parent states are the use of words like, always, should, never, etc. and non-verbal clues such as, raising eyebrows, pointing an accusing finger at somebody, etc.</a:t>
            </a:r>
          </a:p>
        </p:txBody>
      </p:sp>
    </p:spTree>
    <p:extLst>
      <p:ext uri="{BB962C8B-B14F-4D97-AF65-F5344CB8AC3E}">
        <p14:creationId xmlns:p14="http://schemas.microsoft.com/office/powerpoint/2010/main" val="40091987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11642"/>
            <a:ext cx="7848600" cy="5914521"/>
          </a:xfrm>
        </p:spPr>
        <p:txBody>
          <a:bodyPr/>
          <a:lstStyle/>
          <a:p>
            <a:pPr marL="0" indent="0">
              <a:buNone/>
            </a:pPr>
            <a:endParaRPr lang="en-US" b="1" dirty="0"/>
          </a:p>
          <a:p>
            <a:pPr marL="0" indent="0">
              <a:buNone/>
            </a:pPr>
            <a:endParaRPr lang="en-US" b="1" dirty="0"/>
          </a:p>
          <a:p>
            <a:pPr marL="0" indent="0">
              <a:buNone/>
            </a:pPr>
            <a:r>
              <a:rPr lang="en-US" b="1" dirty="0"/>
              <a:t>c)Adult:</a:t>
            </a:r>
          </a:p>
          <a:p>
            <a:r>
              <a:rPr lang="en-US" dirty="0"/>
              <a:t>It is a collection of reality testing, rational behavior, decision making, etc. A person in this ego state verifies, updates the reaction which she has received from the other two states. It is a shift from the taught and felt concepts to tested concepts.</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212285648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896946"/>
            <a:ext cx="7772400" cy="5961054"/>
          </a:xfrm>
        </p:spPr>
        <p:txBody>
          <a:bodyPr>
            <a:noAutofit/>
          </a:bodyPr>
          <a:lstStyle/>
          <a:p>
            <a:pPr algn="just">
              <a:lnSpc>
                <a:spcPct val="120000"/>
              </a:lnSpc>
              <a:spcBef>
                <a:spcPts val="0"/>
              </a:spcBef>
            </a:pPr>
            <a:r>
              <a:rPr lang="en-US" sz="2000" dirty="0"/>
              <a:t>Simulators are a group of training devices of varying degrees of complexity that model the real world. </a:t>
            </a:r>
          </a:p>
          <a:p>
            <a:pPr algn="just">
              <a:lnSpc>
                <a:spcPct val="120000"/>
              </a:lnSpc>
              <a:spcBef>
                <a:spcPts val="0"/>
              </a:spcBef>
            </a:pPr>
            <a:r>
              <a:rPr lang="en-US" sz="2000" dirty="0"/>
              <a:t>They range from simple paper mock-ups of mechanical devices to computerized creations of total environments.</a:t>
            </a:r>
          </a:p>
          <a:p>
            <a:pPr algn="just">
              <a:lnSpc>
                <a:spcPct val="120000"/>
              </a:lnSpc>
              <a:spcBef>
                <a:spcPts val="0"/>
              </a:spcBef>
            </a:pPr>
            <a:r>
              <a:rPr lang="en-US" sz="2000" dirty="0"/>
              <a:t>In fact, some argue that case-study, role-play and a host of other methods can be brought under the category of simulation.</a:t>
            </a:r>
          </a:p>
          <a:p>
            <a:pPr algn="just">
              <a:lnSpc>
                <a:spcPct val="120000"/>
              </a:lnSpc>
              <a:spcBef>
                <a:spcPts val="0"/>
              </a:spcBef>
            </a:pPr>
            <a:r>
              <a:rPr lang="en-US" sz="2000" dirty="0"/>
              <a:t>The advantage of simulation methods is that they improve the possibility of learning without damaging the equipments or human life or facing the numerous risks involved in actual performance. </a:t>
            </a:r>
          </a:p>
          <a:p>
            <a:pPr algn="just">
              <a:lnSpc>
                <a:spcPct val="120000"/>
              </a:lnSpc>
              <a:spcBef>
                <a:spcPts val="0"/>
              </a:spcBef>
            </a:pPr>
            <a:r>
              <a:rPr lang="en-US" sz="2000" dirty="0"/>
              <a:t>For example, most of traffic rules, signals and procedures of driving could be taught in a park that resembles main road or through a video game featuring car or two wheeler driving. Piloting planes are taught using more complex simulations. </a:t>
            </a:r>
          </a:p>
          <a:p>
            <a:pPr algn="just">
              <a:lnSpc>
                <a:spcPct val="120000"/>
              </a:lnSpc>
              <a:spcBef>
                <a:spcPts val="0"/>
              </a:spcBef>
            </a:pPr>
            <a:r>
              <a:rPr lang="en-US" sz="2000" dirty="0"/>
              <a:t>The methods are indirect but could also be expensive. The method calls for a certain level of grasp and information processing capability and transfer of learning on the part of the trainees.</a:t>
            </a:r>
          </a:p>
        </p:txBody>
      </p:sp>
      <p:sp>
        <p:nvSpPr>
          <p:cNvPr id="4" name="Title 1"/>
          <p:cNvSpPr txBox="1">
            <a:spLocks/>
          </p:cNvSpPr>
          <p:nvPr/>
        </p:nvSpPr>
        <p:spPr>
          <a:xfrm>
            <a:off x="1524000" y="228600"/>
            <a:ext cx="5478780" cy="533400"/>
          </a:xfrm>
          <a:prstGeom prst="rect">
            <a:avLst/>
          </a:prstGeom>
        </p:spPr>
        <p:txBody>
          <a:bodyPr vert="horz" lIns="91440" tIns="45720" rIns="91440" bIns="45720" rtlCol="0" anchor="ctr">
            <a:normAutofit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200" b="1" dirty="0">
                <a:solidFill>
                  <a:srgbClr val="FF0000"/>
                </a:solidFill>
                <a:effectLst>
                  <a:outerShdw blurRad="38100" dist="38100" dir="2700000" algn="tl">
                    <a:srgbClr val="000000">
                      <a:alpha val="43137"/>
                    </a:srgbClr>
                  </a:outerShdw>
                </a:effectLst>
              </a:rPr>
              <a:t>Simulation Exercise Method</a:t>
            </a:r>
            <a:endParaRPr lang="en-US" sz="3200" dirty="0">
              <a:solidFill>
                <a:srgbClr val="FF0000"/>
              </a:solidFill>
              <a:effectLst>
                <a:outerShdw blurRad="38100" dist="38100" dir="2700000" algn="tl">
                  <a:srgbClr val="000000">
                    <a:alpha val="43137"/>
                  </a:srgbClr>
                </a:outerShdw>
              </a:effectLst>
            </a:endParaRP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 y="822642"/>
            <a:ext cx="8001000" cy="5781984"/>
          </a:xfrm>
        </p:spPr>
        <p:txBody>
          <a:bodyPr>
            <a:noAutofit/>
          </a:bodyPr>
          <a:lstStyle/>
          <a:p>
            <a:pPr algn="just"/>
            <a:r>
              <a:rPr lang="en-IN" sz="2200" dirty="0"/>
              <a:t>Role is a set of expectations around a given position and is determined by the role partners. </a:t>
            </a:r>
          </a:p>
          <a:p>
            <a:pPr algn="just"/>
            <a:r>
              <a:rPr lang="en-IN" sz="2200" dirty="0"/>
              <a:t>Roles are always reciprocal and described in pairs such as trainer-trainee, buyer-seller, interviewer-interviewee and so on.</a:t>
            </a:r>
          </a:p>
          <a:p>
            <a:pPr algn="just"/>
            <a:r>
              <a:rPr lang="en-IN" sz="2200" dirty="0"/>
              <a:t>Playing roles would entail practical problems like inter-role conflicts, intra-role dilemmas, role overloads and role under loads. As a result of these hurdles, role confusion ensues. In order to be trained to perform roles, trainees must attain role clarity. </a:t>
            </a:r>
          </a:p>
          <a:p>
            <a:pPr algn="just"/>
            <a:r>
              <a:rPr lang="en-IN" sz="2200" dirty="0"/>
              <a:t>This may involve negotiation among the role senders and role receivers with regard to their expectations with counter expectations upon one another. Participants in role-play method are required to respond to specific problems and expectations of people that they might actually encounter in their jobs. </a:t>
            </a:r>
          </a:p>
          <a:p>
            <a:pPr algn="just"/>
            <a:r>
              <a:rPr lang="en-IN" sz="2200" dirty="0"/>
              <a:t>Role-playing is often used to teach such skills as interviewing, negotiating, grievance handling, performance appraisal, and buying and selling and effective communication. It promotes healthy human relations skills among people.</a:t>
            </a:r>
          </a:p>
        </p:txBody>
      </p:sp>
      <p:sp>
        <p:nvSpPr>
          <p:cNvPr id="4" name="Title 1"/>
          <p:cNvSpPr txBox="1">
            <a:spLocks/>
          </p:cNvSpPr>
          <p:nvPr/>
        </p:nvSpPr>
        <p:spPr>
          <a:xfrm>
            <a:off x="2552700" y="152400"/>
            <a:ext cx="4038600" cy="685482"/>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200" b="1" dirty="0">
                <a:solidFill>
                  <a:srgbClr val="FF0000"/>
                </a:solidFill>
                <a:effectLst>
                  <a:outerShdw blurRad="38100" dist="38100" dir="2700000" algn="tl">
                    <a:srgbClr val="000000">
                      <a:alpha val="43137"/>
                    </a:srgbClr>
                  </a:outerShdw>
                </a:effectLst>
              </a:rPr>
              <a:t>Role-Play Method</a:t>
            </a:r>
            <a:endParaRPr lang="en-US" sz="3200" dirty="0">
              <a:solidFill>
                <a:srgbClr val="FF00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43968430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70000" lnSpcReduction="20000"/>
          </a:bodyPr>
          <a:lstStyle/>
          <a:p>
            <a:r>
              <a:rPr lang="en-IN" dirty="0"/>
              <a:t>It is a written down, narrative description of a real situation or incident relating to an organization and its business, depicting any problem that participants could face in their employment.</a:t>
            </a:r>
          </a:p>
          <a:p>
            <a:endParaRPr lang="en-IN" dirty="0"/>
          </a:p>
          <a:p>
            <a:r>
              <a:rPr lang="en-IN" dirty="0"/>
              <a:t>Participant trainees are required to propose any number of viable solutions or decisions that match the variables represented in the case. Case study can be interest creating and thought stimulating for the participants. </a:t>
            </a:r>
          </a:p>
          <a:p>
            <a:endParaRPr lang="en-IN" dirty="0"/>
          </a:p>
          <a:p>
            <a:r>
              <a:rPr lang="en-IN" dirty="0"/>
              <a:t>It helps to develop analytical, reasoning and problem-solving skills of the participants. As it shows and reduces gaps in understanding, a holistic understanding of reality is made possible through case study method. It also helps to reemphasize messages provided during lectures, group discussions and other methods. </a:t>
            </a:r>
          </a:p>
          <a:p>
            <a:endParaRPr lang="en-IN" dirty="0"/>
          </a:p>
          <a:p>
            <a:r>
              <a:rPr lang="en-IN" dirty="0"/>
              <a:t>The disadvantage of the method might be the difficulty in drawing adequate number of stimulating cases that actually represent the real life situations of the trainees.</a:t>
            </a:r>
          </a:p>
        </p:txBody>
      </p:sp>
      <p:sp>
        <p:nvSpPr>
          <p:cNvPr id="4" name="Title 1"/>
          <p:cNvSpPr txBox="1">
            <a:spLocks/>
          </p:cNvSpPr>
          <p:nvPr/>
        </p:nvSpPr>
        <p:spPr>
          <a:xfrm>
            <a:off x="609600" y="457518"/>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200" b="1" dirty="0">
                <a:solidFill>
                  <a:schemeClr val="tx1">
                    <a:lumMod val="65000"/>
                    <a:lumOff val="35000"/>
                  </a:schemeClr>
                </a:solidFill>
              </a:rPr>
              <a:t>Case study Method</a:t>
            </a:r>
            <a:endParaRPr lang="en-US" sz="3200" dirty="0">
              <a:solidFill>
                <a:schemeClr val="tx1">
                  <a:lumMod val="65000"/>
                  <a:lumOff val="35000"/>
                </a:schemeClr>
              </a:solidFill>
            </a:endParaRPr>
          </a:p>
        </p:txBody>
      </p:sp>
    </p:spTree>
    <p:extLst>
      <p:ext uri="{BB962C8B-B14F-4D97-AF65-F5344CB8AC3E}">
        <p14:creationId xmlns:p14="http://schemas.microsoft.com/office/powerpoint/2010/main" val="409937921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62500" lnSpcReduction="20000"/>
          </a:bodyPr>
          <a:lstStyle/>
          <a:p>
            <a:r>
              <a:rPr lang="en-IN" dirty="0"/>
              <a:t>Games are used as a training tool, than as mere pastimes or amusement. Trainees are divided into teams and are given common tasks on which they would be competing to arrive at decisions, and then jointly implementing and evaluating the decisions taken with regard to the games. </a:t>
            </a:r>
          </a:p>
          <a:p>
            <a:endParaRPr lang="en-IN" dirty="0"/>
          </a:p>
          <a:p>
            <a:r>
              <a:rPr lang="en-IN" dirty="0"/>
              <a:t>For example, blocks of wood would be supplied to every team and one of the members would be blind-folded with a piece of cloth. The person would have to arrange the blocks one above the other, as per the instructions and guidance of the other members.</a:t>
            </a:r>
          </a:p>
          <a:p>
            <a:endParaRPr lang="en-IN" dirty="0"/>
          </a:p>
          <a:p>
            <a:r>
              <a:rPr lang="en-IN" dirty="0"/>
              <a:t>As they set on to reach greater target heights, the rewards would also grow exponentially. This game is used to bring out the nuances of teamwork, leadership styles and communication patterns exhibited by the members while playing the game. </a:t>
            </a:r>
          </a:p>
          <a:p>
            <a:endParaRPr lang="en-IN" dirty="0"/>
          </a:p>
          <a:p>
            <a:r>
              <a:rPr lang="en-IN" dirty="0"/>
              <a:t>The demerits of the method are that, at times, games might result in lack of seriousness in some trainees and that the learning is indirect and slow. But it helps to convey messages in a non-threatening and fun-filled manner.</a:t>
            </a:r>
          </a:p>
        </p:txBody>
      </p:sp>
      <p:sp>
        <p:nvSpPr>
          <p:cNvPr id="4" name="Title 1"/>
          <p:cNvSpPr txBox="1">
            <a:spLocks/>
          </p:cNvSpPr>
          <p:nvPr/>
        </p:nvSpPr>
        <p:spPr>
          <a:xfrm>
            <a:off x="609600" y="457518"/>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200" b="1" dirty="0">
                <a:solidFill>
                  <a:schemeClr val="tx1">
                    <a:lumMod val="65000"/>
                    <a:lumOff val="35000"/>
                  </a:schemeClr>
                </a:solidFill>
              </a:rPr>
              <a:t>Management Games Method</a:t>
            </a:r>
            <a:endParaRPr lang="en-US" sz="3200" dirty="0">
              <a:solidFill>
                <a:schemeClr val="tx1">
                  <a:lumMod val="65000"/>
                  <a:lumOff val="35000"/>
                </a:schemeClr>
              </a:solidFill>
            </a:endParaRPr>
          </a:p>
        </p:txBody>
      </p:sp>
    </p:spTree>
    <p:extLst>
      <p:ext uri="{BB962C8B-B14F-4D97-AF65-F5344CB8AC3E}">
        <p14:creationId xmlns:p14="http://schemas.microsoft.com/office/powerpoint/2010/main" val="409937921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77500" lnSpcReduction="20000"/>
          </a:bodyPr>
          <a:lstStyle/>
          <a:p>
            <a:pPr algn="just"/>
            <a:r>
              <a:rPr lang="en-IN" dirty="0"/>
              <a:t>As part of OBT, managers and other staff members meet and cohabitate as teams at unfamiliar wilderness out of the workplace and away from the hustles and bustles of daily life, where they would live in cabins or tents for a certain number of days.</a:t>
            </a:r>
          </a:p>
          <a:p>
            <a:pPr algn="just"/>
            <a:endParaRPr lang="en-IN" dirty="0"/>
          </a:p>
          <a:p>
            <a:pPr algn="just"/>
            <a:r>
              <a:rPr lang="en-IN" dirty="0"/>
              <a:t>They test their survival skills and learn about their own personality and hidden potentials for creativity, cooperation and leadership. </a:t>
            </a:r>
          </a:p>
          <a:p>
            <a:pPr algn="just"/>
            <a:endParaRPr lang="en-IN" dirty="0"/>
          </a:p>
          <a:p>
            <a:pPr algn="just"/>
            <a:r>
              <a:rPr lang="en-IN" dirty="0"/>
              <a:t>Participants get opportunities to learn their limits and capabilities. Participants irrespective of their official position and seniority would have to learn to be natural in their behaviour and get rid of masks worn in an office situation. </a:t>
            </a:r>
          </a:p>
          <a:p>
            <a:pPr algn="just"/>
            <a:endParaRPr lang="en-IN" dirty="0"/>
          </a:p>
          <a:p>
            <a:pPr algn="just"/>
            <a:r>
              <a:rPr lang="en-IN" dirty="0"/>
              <a:t>It is an expensive method and the learning might not be transferable to others or to other situations.</a:t>
            </a:r>
          </a:p>
        </p:txBody>
      </p:sp>
      <p:sp>
        <p:nvSpPr>
          <p:cNvPr id="4" name="Title 1"/>
          <p:cNvSpPr txBox="1">
            <a:spLocks/>
          </p:cNvSpPr>
          <p:nvPr/>
        </p:nvSpPr>
        <p:spPr>
          <a:xfrm>
            <a:off x="381000" y="457518"/>
            <a:ext cx="7848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IN" sz="3200" b="1" dirty="0">
                <a:solidFill>
                  <a:schemeClr val="tx1">
                    <a:lumMod val="65000"/>
                    <a:lumOff val="35000"/>
                  </a:schemeClr>
                </a:solidFill>
              </a:rPr>
              <a:t>Outward Bound Training (OBT) </a:t>
            </a:r>
            <a:r>
              <a:rPr lang="en-US" sz="3200" b="1" dirty="0">
                <a:solidFill>
                  <a:schemeClr val="tx1">
                    <a:lumMod val="65000"/>
                    <a:lumOff val="35000"/>
                  </a:schemeClr>
                </a:solidFill>
              </a:rPr>
              <a:t> Method</a:t>
            </a:r>
            <a:endParaRPr lang="en-US" sz="3200" dirty="0">
              <a:solidFill>
                <a:schemeClr val="tx1">
                  <a:lumMod val="65000"/>
                  <a:lumOff val="35000"/>
                </a:schemeClr>
              </a:solidFill>
            </a:endParaRPr>
          </a:p>
        </p:txBody>
      </p:sp>
    </p:spTree>
    <p:extLst>
      <p:ext uri="{BB962C8B-B14F-4D97-AF65-F5344CB8AC3E}">
        <p14:creationId xmlns:p14="http://schemas.microsoft.com/office/powerpoint/2010/main" val="409937921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62500" lnSpcReduction="20000"/>
          </a:bodyPr>
          <a:lstStyle/>
          <a:p>
            <a:pPr algn="just"/>
            <a:r>
              <a:rPr lang="en-IN" dirty="0"/>
              <a:t>This kind of training takes place away from the production area on equipment that closely resembles the actual ones used on the job. </a:t>
            </a:r>
          </a:p>
          <a:p>
            <a:pPr algn="just"/>
            <a:endParaRPr lang="en-IN" dirty="0"/>
          </a:p>
          <a:p>
            <a:pPr algn="just"/>
            <a:r>
              <a:rPr lang="en-IN" dirty="0"/>
              <a:t>It is a type of off-the-job training in which employees get training in a realistic job setting but in a location different from the one in which they would be working. </a:t>
            </a:r>
          </a:p>
          <a:p>
            <a:pPr algn="just"/>
            <a:endParaRPr lang="en-IN" dirty="0"/>
          </a:p>
          <a:p>
            <a:pPr algn="just"/>
            <a:r>
              <a:rPr lang="en-IN" dirty="0"/>
              <a:t>For example, a group of lathes may be located in a training centre where the trainees will be instructed in their use. </a:t>
            </a:r>
          </a:p>
          <a:p>
            <a:pPr algn="just"/>
            <a:endParaRPr lang="en-IN" dirty="0"/>
          </a:p>
          <a:p>
            <a:pPr algn="just"/>
            <a:r>
              <a:rPr lang="en-IN" dirty="0"/>
              <a:t>The method is used frequently for training typists and bank tellers, among others. The word ‘vestibule’ means entrance. Thus vestibule training serves to facilitate full-fledged entry into job.</a:t>
            </a:r>
          </a:p>
          <a:p>
            <a:pPr algn="just"/>
            <a:endParaRPr lang="en-IN" dirty="0"/>
          </a:p>
          <a:p>
            <a:pPr algn="just"/>
            <a:r>
              <a:rPr lang="en-IN" dirty="0"/>
              <a:t>A primary advantage of vestibule training is that it removes the employee from the pressure of having to produce while learning. Disturbance of production or supervisor during training is minimized. The disadvantages include the extra investment on equipment and additional persons to be employed as trainers.</a:t>
            </a:r>
          </a:p>
        </p:txBody>
      </p:sp>
      <p:sp>
        <p:nvSpPr>
          <p:cNvPr id="4" name="Title 1"/>
          <p:cNvSpPr txBox="1">
            <a:spLocks/>
          </p:cNvSpPr>
          <p:nvPr/>
        </p:nvSpPr>
        <p:spPr>
          <a:xfrm>
            <a:off x="609600" y="457518"/>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IN" sz="3200" b="1" dirty="0">
                <a:solidFill>
                  <a:schemeClr val="tx1">
                    <a:lumMod val="65000"/>
                    <a:lumOff val="35000"/>
                  </a:schemeClr>
                </a:solidFill>
              </a:rPr>
              <a:t>Vestibule Training</a:t>
            </a:r>
            <a:r>
              <a:rPr lang="en-US" sz="3200" b="1" dirty="0">
                <a:solidFill>
                  <a:schemeClr val="tx1">
                    <a:lumMod val="65000"/>
                    <a:lumOff val="35000"/>
                  </a:schemeClr>
                </a:solidFill>
              </a:rPr>
              <a:t> Method</a:t>
            </a:r>
            <a:endParaRPr lang="en-US" sz="3200" dirty="0">
              <a:solidFill>
                <a:schemeClr val="tx1">
                  <a:lumMod val="65000"/>
                  <a:lumOff val="35000"/>
                </a:schemeClr>
              </a:solidFill>
            </a:endParaRPr>
          </a:p>
        </p:txBody>
      </p:sp>
    </p:spTree>
    <p:extLst>
      <p:ext uri="{BB962C8B-B14F-4D97-AF65-F5344CB8AC3E}">
        <p14:creationId xmlns:p14="http://schemas.microsoft.com/office/powerpoint/2010/main" val="409937921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70000" lnSpcReduction="20000"/>
          </a:bodyPr>
          <a:lstStyle/>
          <a:p>
            <a:pPr algn="just"/>
            <a:r>
              <a:rPr lang="en-IN" dirty="0"/>
              <a:t>It combines classroom instructions with on-the-job training. It is a method in which trainees at a novice stage called ‘apprentices’, work under the guidance of skilled, licensed instructor and receive lower pay than workers. </a:t>
            </a:r>
          </a:p>
          <a:p>
            <a:pPr algn="just"/>
            <a:endParaRPr lang="en-IN" dirty="0"/>
          </a:p>
          <a:p>
            <a:pPr algn="just"/>
            <a:r>
              <a:rPr lang="en-IN" dirty="0"/>
              <a:t>The method is a combination of education and employment and is aimed at preparing workforce with certain levels of qualification to meet the growing needs of the industry. </a:t>
            </a:r>
          </a:p>
          <a:p>
            <a:pPr algn="just"/>
            <a:endParaRPr lang="en-IN" dirty="0"/>
          </a:p>
          <a:p>
            <a:pPr algn="just"/>
            <a:r>
              <a:rPr lang="en-IN" dirty="0"/>
              <a:t>The method develops special skills like mechanical, electronic, tailoring, etc. Apprenticeship is traditionally used in skilled jobs, such as those of plumber, carpenter, machinist and printer. The extensive nature of the training assures quality outputs, though time consumed is long. </a:t>
            </a:r>
          </a:p>
          <a:p>
            <a:pPr algn="just"/>
            <a:endParaRPr lang="en-IN" dirty="0"/>
          </a:p>
          <a:p>
            <a:pPr algn="just"/>
            <a:r>
              <a:rPr lang="en-IN" dirty="0"/>
              <a:t>Employees recruited from the apprenticeship program are expected to hit the ground running, implying that they would have to start performing with efficiency. But uniform duration of apprenticeship training does not permit slow learners to reach the levels of mastery like others.</a:t>
            </a:r>
          </a:p>
        </p:txBody>
      </p:sp>
      <p:sp>
        <p:nvSpPr>
          <p:cNvPr id="4" name="Title 1"/>
          <p:cNvSpPr txBox="1">
            <a:spLocks/>
          </p:cNvSpPr>
          <p:nvPr/>
        </p:nvSpPr>
        <p:spPr>
          <a:xfrm>
            <a:off x="609600" y="457518"/>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IN" sz="3200" b="1" dirty="0">
                <a:solidFill>
                  <a:schemeClr val="tx1">
                    <a:lumMod val="65000"/>
                    <a:lumOff val="35000"/>
                  </a:schemeClr>
                </a:solidFill>
              </a:rPr>
              <a:t>Apprenticeship Training</a:t>
            </a:r>
            <a:r>
              <a:rPr lang="en-US" sz="3200" b="1" dirty="0">
                <a:solidFill>
                  <a:schemeClr val="tx1">
                    <a:lumMod val="65000"/>
                    <a:lumOff val="35000"/>
                  </a:schemeClr>
                </a:solidFill>
              </a:rPr>
              <a:t> Method</a:t>
            </a:r>
            <a:endParaRPr lang="en-US" sz="3200" dirty="0">
              <a:solidFill>
                <a:schemeClr val="tx1">
                  <a:lumMod val="65000"/>
                  <a:lumOff val="35000"/>
                </a:schemeClr>
              </a:solidFill>
            </a:endParaRPr>
          </a:p>
        </p:txBody>
      </p:sp>
    </p:spTree>
    <p:extLst>
      <p:ext uri="{BB962C8B-B14F-4D97-AF65-F5344CB8AC3E}">
        <p14:creationId xmlns:p14="http://schemas.microsoft.com/office/powerpoint/2010/main" val="409937921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39000" cy="594360"/>
          </a:xfrm>
        </p:spPr>
        <p:txBody>
          <a:bodyPr>
            <a:normAutofit/>
          </a:bodyPr>
          <a:lstStyle/>
          <a:p>
            <a:pPr algn="ctr"/>
            <a:r>
              <a:rPr lang="en-US" sz="3200" dirty="0">
                <a:solidFill>
                  <a:schemeClr val="bg2">
                    <a:lumMod val="50000"/>
                  </a:schemeClr>
                </a:solidFill>
                <a:latin typeface="Times New Roman" pitchFamily="18" charset="0"/>
                <a:cs typeface="Times New Roman" pitchFamily="18" charset="0"/>
              </a:rPr>
              <a:t>Meaning of Training contd.</a:t>
            </a:r>
            <a:endParaRPr lang="en-IN" sz="3200" dirty="0">
              <a:solidFill>
                <a:schemeClr val="bg2">
                  <a:lumMod val="50000"/>
                </a:schemeClr>
              </a:solidFill>
              <a:latin typeface="Times New Roman" pitchFamily="18" charset="0"/>
              <a:cs typeface="Times New Roman" pitchFamily="18" charset="0"/>
            </a:endParaRPr>
          </a:p>
        </p:txBody>
      </p:sp>
      <p:sp>
        <p:nvSpPr>
          <p:cNvPr id="3" name="Content Placeholder 2"/>
          <p:cNvSpPr>
            <a:spLocks noGrp="1"/>
          </p:cNvSpPr>
          <p:nvPr>
            <p:ph idx="1"/>
          </p:nvPr>
        </p:nvSpPr>
        <p:spPr/>
        <p:txBody>
          <a:bodyPr>
            <a:normAutofit lnSpcReduction="10000"/>
          </a:bodyPr>
          <a:lstStyle/>
          <a:p>
            <a:pPr algn="just"/>
            <a:r>
              <a:rPr lang="en-US" sz="2400" dirty="0">
                <a:latin typeface="Times New Roman" pitchFamily="18" charset="0"/>
                <a:cs typeface="Times New Roman" pitchFamily="18" charset="0"/>
              </a:rPr>
              <a:t>Training is an organized activity for increasing the technical skills of the employee to enable them to do particular jobs efficiently.</a:t>
            </a:r>
          </a:p>
          <a:p>
            <a:pPr algn="just"/>
            <a:endParaRPr lang="en-US" sz="2400" dirty="0">
              <a:latin typeface="Times New Roman" pitchFamily="18" charset="0"/>
              <a:cs typeface="Times New Roman" pitchFamily="18" charset="0"/>
            </a:endParaRPr>
          </a:p>
          <a:p>
            <a:pPr algn="just"/>
            <a:r>
              <a:rPr lang="en-US" sz="2400" dirty="0">
                <a:latin typeface="Times New Roman" pitchFamily="18" charset="0"/>
                <a:cs typeface="Times New Roman" pitchFamily="18" charset="0"/>
              </a:rPr>
              <a:t>Training is equally important for the existing as well as new employees.</a:t>
            </a:r>
          </a:p>
          <a:p>
            <a:pPr algn="just"/>
            <a:endParaRPr lang="en-US" sz="2400" dirty="0">
              <a:latin typeface="Times New Roman" pitchFamily="18" charset="0"/>
              <a:cs typeface="Times New Roman" pitchFamily="18" charset="0"/>
            </a:endParaRPr>
          </a:p>
          <a:p>
            <a:pPr algn="just"/>
            <a:r>
              <a:rPr lang="en-US" sz="2400" dirty="0">
                <a:latin typeface="Times New Roman" pitchFamily="18" charset="0"/>
                <a:cs typeface="Times New Roman" pitchFamily="18" charset="0"/>
              </a:rPr>
              <a:t>It enables the new employee to get acquainted with their jobs and also increase the job-related knowledge and skills</a:t>
            </a:r>
          </a:p>
          <a:p>
            <a:pPr algn="just"/>
            <a:endParaRPr lang="en-US" sz="2400" dirty="0">
              <a:latin typeface="Times New Roman" pitchFamily="18" charset="0"/>
              <a:cs typeface="Times New Roman" pitchFamily="18" charset="0"/>
            </a:endParaRPr>
          </a:p>
          <a:p>
            <a:pPr algn="just"/>
            <a:r>
              <a:rPr lang="en-US" sz="2400" dirty="0">
                <a:latin typeface="Times New Roman" pitchFamily="18" charset="0"/>
                <a:cs typeface="Times New Roman" pitchFamily="18" charset="0"/>
              </a:rPr>
              <a:t>It’s a short term process </a:t>
            </a:r>
          </a:p>
          <a:p>
            <a:pPr algn="just"/>
            <a:endParaRPr lang="en-IN" sz="2400" dirty="0">
              <a:latin typeface="Times New Roman" pitchFamily="18" charset="0"/>
              <a:cs typeface="Times New Roman"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85000" lnSpcReduction="20000"/>
          </a:bodyPr>
          <a:lstStyle/>
          <a:p>
            <a:pPr algn="just"/>
            <a:r>
              <a:rPr lang="en-IN" dirty="0"/>
              <a:t>It is an on-the-job approach in which a manager has the opportunity to teach an employee, usually his immediate subordinate, on a one-to-one basis. </a:t>
            </a:r>
          </a:p>
          <a:p>
            <a:pPr algn="just"/>
            <a:endParaRPr lang="en-IN" dirty="0"/>
          </a:p>
          <a:p>
            <a:pPr algn="just"/>
            <a:r>
              <a:rPr lang="en-IN" dirty="0"/>
              <a:t>Coaching is helping self and others gain new perspectives their intentions and behaviours, to understand what’s possible and how to access inner resources such as motivation, commitment, passion, etc. as a coach, the supervisor gently confronts employees with their shortcomings and makes suggestions for corrective actions. </a:t>
            </a:r>
          </a:p>
          <a:p>
            <a:pPr algn="just"/>
            <a:endParaRPr lang="en-IN" dirty="0"/>
          </a:p>
          <a:p>
            <a:pPr algn="just"/>
            <a:r>
              <a:rPr lang="en-IN" dirty="0"/>
              <a:t>The supervisor is also alert to encouraging good performance. Coaching is considered to be one of the most effective management development techniques. Constant guidance makes the trainee learn quickly.</a:t>
            </a:r>
          </a:p>
        </p:txBody>
      </p:sp>
      <p:sp>
        <p:nvSpPr>
          <p:cNvPr id="4" name="Title 1"/>
          <p:cNvSpPr txBox="1">
            <a:spLocks/>
          </p:cNvSpPr>
          <p:nvPr/>
        </p:nvSpPr>
        <p:spPr>
          <a:xfrm>
            <a:off x="609600" y="457518"/>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IN" sz="3200" b="1" dirty="0">
                <a:solidFill>
                  <a:schemeClr val="tx1">
                    <a:lumMod val="65000"/>
                    <a:lumOff val="35000"/>
                  </a:schemeClr>
                </a:solidFill>
              </a:rPr>
              <a:t>Personal Coaching </a:t>
            </a:r>
            <a:r>
              <a:rPr lang="en-US" sz="3200" b="1" dirty="0">
                <a:solidFill>
                  <a:schemeClr val="tx1">
                    <a:lumMod val="65000"/>
                    <a:lumOff val="35000"/>
                  </a:schemeClr>
                </a:solidFill>
              </a:rPr>
              <a:t> Method</a:t>
            </a:r>
            <a:endParaRPr lang="en-US" sz="3200" dirty="0">
              <a:solidFill>
                <a:schemeClr val="tx1">
                  <a:lumMod val="65000"/>
                  <a:lumOff val="35000"/>
                </a:schemeClr>
              </a:solidFill>
            </a:endParaRPr>
          </a:p>
        </p:txBody>
      </p:sp>
    </p:spTree>
    <p:extLst>
      <p:ext uri="{BB962C8B-B14F-4D97-AF65-F5344CB8AC3E}">
        <p14:creationId xmlns:p14="http://schemas.microsoft.com/office/powerpoint/2010/main" val="419636765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70000" lnSpcReduction="20000"/>
          </a:bodyPr>
          <a:lstStyle/>
          <a:p>
            <a:pPr algn="just"/>
            <a:r>
              <a:rPr lang="en-IN" dirty="0"/>
              <a:t>Mentoring is an on-the-job approach to training in which the trainee is given an opportunity to learn on a one-to-one basis from more experienced members of the organization. </a:t>
            </a:r>
          </a:p>
          <a:p>
            <a:pPr algn="just"/>
            <a:endParaRPr lang="en-IN" dirty="0"/>
          </a:p>
          <a:p>
            <a:pPr algn="just"/>
            <a:r>
              <a:rPr lang="en-IN" dirty="0"/>
              <a:t>The mentor is usually an older, experienced executive who serves as a host, friend, confidant and advisor to a new member of the firm. The mentor is given the charge of protecting and responsibility of helping the new employee.</a:t>
            </a:r>
          </a:p>
          <a:p>
            <a:pPr algn="just"/>
            <a:endParaRPr lang="en-IN" dirty="0"/>
          </a:p>
          <a:p>
            <a:pPr algn="just"/>
            <a:r>
              <a:rPr lang="en-IN" dirty="0"/>
              <a:t>The relationship may be formally planned or it may develop informally. For mentoring to be productive, the parties’ interests must be compatible and they must understand each other’s learning styles and personalities. </a:t>
            </a:r>
          </a:p>
          <a:p>
            <a:pPr algn="just"/>
            <a:endParaRPr lang="en-IN" dirty="0"/>
          </a:p>
          <a:p>
            <a:pPr algn="just"/>
            <a:r>
              <a:rPr lang="en-IN" dirty="0"/>
              <a:t>If mentors form overly strong bonds with trainees, unwarranted favouritism might result. A highly successful mentor-protégé relationship might create feelings of jealousy among other colleagues who are not able to show equally good results out of the mentoring process.</a:t>
            </a:r>
          </a:p>
        </p:txBody>
      </p:sp>
      <p:sp>
        <p:nvSpPr>
          <p:cNvPr id="4" name="Title 1"/>
          <p:cNvSpPr txBox="1">
            <a:spLocks/>
          </p:cNvSpPr>
          <p:nvPr/>
        </p:nvSpPr>
        <p:spPr>
          <a:xfrm>
            <a:off x="609600" y="457518"/>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200" b="1" dirty="0">
                <a:solidFill>
                  <a:schemeClr val="tx1">
                    <a:lumMod val="65000"/>
                    <a:lumOff val="35000"/>
                  </a:schemeClr>
                </a:solidFill>
              </a:rPr>
              <a:t>Mentoring Method</a:t>
            </a:r>
            <a:endParaRPr lang="en-US" sz="3200" dirty="0">
              <a:solidFill>
                <a:schemeClr val="tx1">
                  <a:lumMod val="65000"/>
                  <a:lumOff val="35000"/>
                </a:schemeClr>
              </a:solidFill>
            </a:endParaRPr>
          </a:p>
        </p:txBody>
      </p:sp>
    </p:spTree>
    <p:extLst>
      <p:ext uri="{BB962C8B-B14F-4D97-AF65-F5344CB8AC3E}">
        <p14:creationId xmlns:p14="http://schemas.microsoft.com/office/powerpoint/2010/main" val="419636765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62500" lnSpcReduction="20000"/>
          </a:bodyPr>
          <a:lstStyle/>
          <a:p>
            <a:pPr algn="just"/>
            <a:r>
              <a:rPr lang="en-IN" dirty="0"/>
              <a:t>This method of training involves the shifting of trainees from one job to another so as to widen their exposure and enable them to obtain a general understanding of the totality of the organization.</a:t>
            </a:r>
          </a:p>
          <a:p>
            <a:pPr algn="just"/>
            <a:endParaRPr lang="en-IN" dirty="0"/>
          </a:p>
          <a:p>
            <a:pPr algn="just"/>
            <a:r>
              <a:rPr lang="en-IN" dirty="0"/>
              <a:t>Besides helping them to overcome boredom, job rotation permits direct interaction with a large number of individuals within the organization, thereby facilitating future working relationships. The method should be used at sufficient gaps to permit the development of a strong degree of expertise in the trainee in an assigned position.</a:t>
            </a:r>
          </a:p>
          <a:p>
            <a:pPr algn="just"/>
            <a:endParaRPr lang="en-IN" dirty="0"/>
          </a:p>
          <a:p>
            <a:pPr algn="just"/>
            <a:r>
              <a:rPr lang="en-IN" dirty="0"/>
              <a:t>Care should be taken by the organization to ensure that work efficiency does not suffer when a few trainees are rotate into new jobs where they would be taking time to learn and perform. There could be some disadvantages of using the method of Job Rotation.</a:t>
            </a:r>
          </a:p>
          <a:p>
            <a:pPr algn="just"/>
            <a:endParaRPr lang="en-IN" dirty="0"/>
          </a:p>
          <a:p>
            <a:pPr algn="just"/>
            <a:r>
              <a:rPr lang="en-IN" dirty="0"/>
              <a:t>Trainees have to be prepared to face contrasting styles of operation and standards that vary according to superiors. Some trainees might feel more like visiting casual observers in the departments than being a part of the workforce, which would negate the purpose of job rotation. Employees who are looking for more challenging assignments might feel frustrated when asked to perform different kinds of simple jobs at the same level.</a:t>
            </a:r>
          </a:p>
        </p:txBody>
      </p:sp>
      <p:sp>
        <p:nvSpPr>
          <p:cNvPr id="4" name="Title 1"/>
          <p:cNvSpPr txBox="1">
            <a:spLocks/>
          </p:cNvSpPr>
          <p:nvPr/>
        </p:nvSpPr>
        <p:spPr>
          <a:xfrm>
            <a:off x="609600" y="457518"/>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200" b="1" dirty="0">
                <a:solidFill>
                  <a:schemeClr val="tx1">
                    <a:lumMod val="65000"/>
                    <a:lumOff val="35000"/>
                  </a:schemeClr>
                </a:solidFill>
              </a:rPr>
              <a:t>Job Rotation Method</a:t>
            </a:r>
            <a:endParaRPr lang="en-US" sz="3200" dirty="0">
              <a:solidFill>
                <a:schemeClr val="tx1">
                  <a:lumMod val="65000"/>
                  <a:lumOff val="35000"/>
                </a:schemeClr>
              </a:solidFill>
            </a:endParaRPr>
          </a:p>
        </p:txBody>
      </p:sp>
    </p:spTree>
    <p:extLst>
      <p:ext uri="{BB962C8B-B14F-4D97-AF65-F5344CB8AC3E}">
        <p14:creationId xmlns:p14="http://schemas.microsoft.com/office/powerpoint/2010/main" val="24058601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70000" lnSpcReduction="20000"/>
          </a:bodyPr>
          <a:lstStyle/>
          <a:p>
            <a:pPr algn="just"/>
            <a:r>
              <a:rPr lang="en-IN" dirty="0"/>
              <a:t>CBT is a technology-driven training method that takes full advantage of the speed, memory and data manipulation capabilities of the computer for greater flexibility of instruction. It involves the trainee sitting in front of a computer terminal rather than listening to an instructor.</a:t>
            </a:r>
          </a:p>
          <a:p>
            <a:pPr algn="just"/>
            <a:endParaRPr lang="en-IN" dirty="0"/>
          </a:p>
          <a:p>
            <a:pPr algn="just"/>
            <a:r>
              <a:rPr lang="en-IN" dirty="0"/>
              <a:t>Learning is enhanced through presentations combining automation, stereophonic sound, full motion video and graphics. Increased speed and decreased dependence on instructor are the strengths of this method. Computer-Managed Instructions (CMI) is a system that automatically generates and scores tests, tracks trainees’ performance and prescribes activities for students. </a:t>
            </a:r>
          </a:p>
          <a:p>
            <a:pPr algn="just"/>
            <a:endParaRPr lang="en-IN" dirty="0"/>
          </a:p>
          <a:p>
            <a:pPr algn="just"/>
            <a:r>
              <a:rPr lang="en-IN" dirty="0"/>
              <a:t>An orderly, step-by-step manner is possible by using this method. As additional advantages, CBT allows reuse of the program for any number of time and allows for varying time for fast and slow learners.</a:t>
            </a:r>
          </a:p>
          <a:p>
            <a:pPr algn="just"/>
            <a:endParaRPr lang="en-IN" dirty="0"/>
          </a:p>
          <a:p>
            <a:pPr algn="just"/>
            <a:r>
              <a:rPr lang="en-IN" dirty="0"/>
              <a:t>But CBT method cannot reduce the learner’s anxiety and fear, which can be done only by a trained instructor. CBT is well suited for teaching facts but is less useful for teaching human skills or changing attitudes.</a:t>
            </a:r>
          </a:p>
        </p:txBody>
      </p:sp>
      <p:sp>
        <p:nvSpPr>
          <p:cNvPr id="4" name="Title 1"/>
          <p:cNvSpPr txBox="1">
            <a:spLocks/>
          </p:cNvSpPr>
          <p:nvPr/>
        </p:nvSpPr>
        <p:spPr>
          <a:xfrm>
            <a:off x="609600" y="457518"/>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IN" sz="3200" b="1" dirty="0">
                <a:solidFill>
                  <a:schemeClr val="tx1">
                    <a:lumMod val="65000"/>
                    <a:lumOff val="35000"/>
                  </a:schemeClr>
                </a:solidFill>
              </a:rPr>
              <a:t>Computer-Based Training (CBT) </a:t>
            </a:r>
            <a:r>
              <a:rPr lang="en-US" sz="3200" b="1" dirty="0">
                <a:solidFill>
                  <a:schemeClr val="tx1">
                    <a:lumMod val="65000"/>
                    <a:lumOff val="35000"/>
                  </a:schemeClr>
                </a:solidFill>
              </a:rPr>
              <a:t> Method</a:t>
            </a:r>
            <a:endParaRPr lang="en-US" sz="3200" dirty="0">
              <a:solidFill>
                <a:schemeClr val="tx1">
                  <a:lumMod val="65000"/>
                  <a:lumOff val="35000"/>
                </a:schemeClr>
              </a:solidFill>
            </a:endParaRPr>
          </a:p>
        </p:txBody>
      </p:sp>
    </p:spTree>
    <p:extLst>
      <p:ext uri="{BB962C8B-B14F-4D97-AF65-F5344CB8AC3E}">
        <p14:creationId xmlns:p14="http://schemas.microsoft.com/office/powerpoint/2010/main" val="404018919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77500" lnSpcReduction="20000"/>
          </a:bodyPr>
          <a:lstStyle/>
          <a:p>
            <a:r>
              <a:rPr lang="en-IN" dirty="0"/>
              <a:t>Internships involve placing young college and university students in temporary jobs in which they can earn while they learn, with no obligations towards any regular employment from the side of the employer or from the trainee.</a:t>
            </a:r>
          </a:p>
          <a:p>
            <a:endParaRPr lang="en-IN" dirty="0"/>
          </a:p>
          <a:p>
            <a:r>
              <a:rPr lang="en-IN" dirty="0"/>
              <a:t>Such an arrangement enables to provide a fresher the much-needed exposure to an organization and also to determine the person organization fit.</a:t>
            </a:r>
          </a:p>
          <a:p>
            <a:endParaRPr lang="en-IN" dirty="0"/>
          </a:p>
          <a:p>
            <a:r>
              <a:rPr lang="en-IN" dirty="0"/>
              <a:t>Students divide their attention between academic activities and practical work assignments, which help them to internalize the theory and practices. </a:t>
            </a:r>
          </a:p>
          <a:p>
            <a:endParaRPr lang="en-IN" dirty="0"/>
          </a:p>
          <a:p>
            <a:r>
              <a:rPr lang="en-IN" dirty="0"/>
              <a:t>However, care must be taken to prevent the whole process from getting reduced to the fulfilment of merely an academic requirement rather than being treated as a stepping-stone towards an illustrious career.</a:t>
            </a:r>
          </a:p>
        </p:txBody>
      </p:sp>
      <p:sp>
        <p:nvSpPr>
          <p:cNvPr id="4" name="Title 1"/>
          <p:cNvSpPr txBox="1">
            <a:spLocks/>
          </p:cNvSpPr>
          <p:nvPr/>
        </p:nvSpPr>
        <p:spPr>
          <a:xfrm>
            <a:off x="609600" y="457518"/>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200" b="1" dirty="0">
                <a:solidFill>
                  <a:schemeClr val="tx1">
                    <a:lumMod val="65000"/>
                    <a:lumOff val="35000"/>
                  </a:schemeClr>
                </a:solidFill>
              </a:rPr>
              <a:t>Internship Method</a:t>
            </a:r>
            <a:endParaRPr lang="en-US" sz="3200" dirty="0">
              <a:solidFill>
                <a:schemeClr val="tx1">
                  <a:lumMod val="65000"/>
                  <a:lumOff val="35000"/>
                </a:schemeClr>
              </a:solidFill>
            </a:endParaRPr>
          </a:p>
        </p:txBody>
      </p:sp>
    </p:spTree>
    <p:extLst>
      <p:ext uri="{BB962C8B-B14F-4D97-AF65-F5344CB8AC3E}">
        <p14:creationId xmlns:p14="http://schemas.microsoft.com/office/powerpoint/2010/main" val="404018919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dirty="0">
                <a:solidFill>
                  <a:schemeClr val="tx1">
                    <a:lumMod val="65000"/>
                    <a:lumOff val="35000"/>
                  </a:schemeClr>
                </a:solidFill>
              </a:rPr>
              <a:t>Classroom Lecture Method</a:t>
            </a:r>
            <a:endParaRPr lang="en-US" sz="3200" dirty="0">
              <a:solidFill>
                <a:schemeClr val="tx1">
                  <a:lumMod val="65000"/>
                  <a:lumOff val="35000"/>
                </a:schemeClr>
              </a:solidFill>
            </a:endParaRPr>
          </a:p>
        </p:txBody>
      </p:sp>
      <p:sp>
        <p:nvSpPr>
          <p:cNvPr id="3" name="Content Placeholder 2"/>
          <p:cNvSpPr>
            <a:spLocks noGrp="1"/>
          </p:cNvSpPr>
          <p:nvPr>
            <p:ph idx="1"/>
          </p:nvPr>
        </p:nvSpPr>
        <p:spPr/>
        <p:txBody>
          <a:bodyPr>
            <a:normAutofit fontScale="55000" lnSpcReduction="20000"/>
          </a:bodyPr>
          <a:lstStyle/>
          <a:p>
            <a:r>
              <a:rPr lang="en-US" dirty="0"/>
              <a:t>Most commonly used, simple, cost effective and conventional method. </a:t>
            </a:r>
          </a:p>
          <a:p>
            <a:endParaRPr lang="en-US" dirty="0"/>
          </a:p>
          <a:p>
            <a:r>
              <a:rPr lang="en-US" dirty="0"/>
              <a:t>Timesaving because it covers maximum number of people in a short period of time.</a:t>
            </a:r>
          </a:p>
          <a:p>
            <a:endParaRPr lang="en-US" dirty="0"/>
          </a:p>
          <a:p>
            <a:r>
              <a:rPr lang="en-US" dirty="0"/>
              <a:t>It involves a speech by the instructor with very limited discussions.</a:t>
            </a:r>
          </a:p>
          <a:p>
            <a:endParaRPr lang="en-US" dirty="0"/>
          </a:p>
          <a:p>
            <a:r>
              <a:rPr lang="en-US" dirty="0"/>
              <a:t>Clear and direct methods of presentation.</a:t>
            </a:r>
          </a:p>
          <a:p>
            <a:endParaRPr lang="en-US" dirty="0"/>
          </a:p>
          <a:p>
            <a:r>
              <a:rPr lang="en-US" dirty="0"/>
              <a:t>Weaknesses- lecture time is more than the normal human attention span of fifteen minutes and the contents of the lecture could be easily forgotten.</a:t>
            </a:r>
          </a:p>
          <a:p>
            <a:endParaRPr lang="en-US" dirty="0"/>
          </a:p>
          <a:p>
            <a:r>
              <a:rPr lang="en-US" dirty="0"/>
              <a:t>Since the method does not provide for active participation on the part of the trainees, the extent of take-home learning is not to be known clearly.</a:t>
            </a:r>
          </a:p>
          <a:p>
            <a:endParaRPr lang="en-US" dirty="0"/>
          </a:p>
          <a:p>
            <a:r>
              <a:rPr lang="en-US" dirty="0"/>
              <a:t>Moreover, lecture might be useful only if the presentation is made skillfully. While lecture is a useful method in so far as information dissemination is the objective, it has not been highly successful in modifying human behavior or in building commitments in the audience’s minds. An improvisation of this method is the lecture-cum-demonstration method in which the lecturer reemphasizes a skill or information by displaying the same in action.</a:t>
            </a:r>
          </a:p>
          <a:p>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499936"/>
            <a:ext cx="7696200" cy="4410384"/>
          </a:xfrm>
        </p:spPr>
        <p:txBody>
          <a:bodyPr>
            <a:noAutofit/>
          </a:bodyPr>
          <a:lstStyle/>
          <a:p>
            <a:pPr algn="just"/>
            <a:r>
              <a:rPr lang="en-US" sz="1800" dirty="0"/>
              <a:t>Used to knowledge and attitudinal development of trainees. </a:t>
            </a:r>
          </a:p>
          <a:p>
            <a:pPr algn="just"/>
            <a:r>
              <a:rPr lang="en-US" sz="1800" dirty="0"/>
              <a:t>Sets of people examine several empirical studies to find out commonalities to derive the underlying general principles. </a:t>
            </a:r>
          </a:p>
          <a:p>
            <a:pPr algn="just"/>
            <a:r>
              <a:rPr lang="en-US" sz="1800" dirty="0"/>
              <a:t>They then combine their ideas and focus their attention on a given problem at a time, speaking from multiple points of view within a group.</a:t>
            </a:r>
          </a:p>
          <a:p>
            <a:pPr algn="just"/>
            <a:r>
              <a:rPr lang="en-US" sz="1800" dirty="0"/>
              <a:t>An instructor is optional, while a leader is necessary in this method. </a:t>
            </a:r>
          </a:p>
          <a:p>
            <a:pPr algn="just"/>
            <a:r>
              <a:rPr lang="en-US" sz="1800" dirty="0"/>
              <a:t>The various advantages of the method are that more ideas can be generated from each session. </a:t>
            </a:r>
          </a:p>
          <a:p>
            <a:pPr algn="just"/>
            <a:r>
              <a:rPr lang="en-US" sz="1800" dirty="0"/>
              <a:t>Moreover each member gets an opportunity to present one’s own ideas and get feedback from members of the same group.</a:t>
            </a:r>
          </a:p>
          <a:p>
            <a:pPr algn="just"/>
            <a:r>
              <a:rPr lang="en-US" sz="1800" dirty="0"/>
              <a:t>Peer pressure and commitments made to groups serve to ensure adherence to decisions jointly taken in the group. As a precaution, care must be taken to secure the participation of all members and make sure that a few members do not pre-determine the course of discussions or dominate the whole proceedings.</a:t>
            </a:r>
          </a:p>
        </p:txBody>
      </p:sp>
      <p:sp>
        <p:nvSpPr>
          <p:cNvPr id="4" name="Title 1"/>
          <p:cNvSpPr txBox="1">
            <a:spLocks/>
          </p:cNvSpPr>
          <p:nvPr/>
        </p:nvSpPr>
        <p:spPr>
          <a:xfrm>
            <a:off x="609600" y="457518"/>
            <a:ext cx="5562600" cy="685482"/>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200" b="1" dirty="0">
                <a:solidFill>
                  <a:srgbClr val="FF0000"/>
                </a:solidFill>
                <a:effectLst>
                  <a:outerShdw blurRad="38100" dist="38100" dir="2700000" algn="tl">
                    <a:srgbClr val="000000">
                      <a:alpha val="43137"/>
                    </a:srgbClr>
                  </a:outerShdw>
                </a:effectLst>
              </a:rPr>
              <a:t>Group Discussion Method</a:t>
            </a:r>
            <a:endParaRPr lang="en-US" sz="3200" dirty="0">
              <a:solidFill>
                <a:srgbClr val="FF0000"/>
              </a:solidFill>
              <a:effectLst>
                <a:outerShdw blurRad="38100" dist="38100" dir="2700000" algn="tl">
                  <a:srgbClr val="000000">
                    <a:alpha val="43137"/>
                  </a:srgbClr>
                </a:outerShdw>
              </a:effectLst>
            </a:endParaRPr>
          </a:p>
        </p:txBody>
      </p:sp>
      <p:pic>
        <p:nvPicPr>
          <p:cNvPr id="5" name="Picture 4" descr="Image">
            <a:hlinkClick r:id="rId2"/>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77000" y="228600"/>
            <a:ext cx="1924050" cy="123412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457200"/>
            <a:ext cx="8686800" cy="1752600"/>
          </a:xfrm>
        </p:spPr>
        <p:txBody>
          <a:bodyPr>
            <a:normAutofit/>
          </a:bodyPr>
          <a:lstStyle/>
          <a:p>
            <a:r>
              <a:rPr lang="en-US" b="1" dirty="0"/>
              <a:t>Case Study </a:t>
            </a:r>
            <a:r>
              <a:rPr lang="en-US" dirty="0"/>
              <a:t>: Training AND DEVELOPMENT at infosys</a:t>
            </a:r>
          </a:p>
        </p:txBody>
      </p:sp>
      <p:pic>
        <p:nvPicPr>
          <p:cNvPr id="17410" name="Picture 2"/>
          <p:cNvPicPr>
            <a:picLocks noChangeAspect="1" noChangeArrowheads="1"/>
          </p:cNvPicPr>
          <p:nvPr/>
        </p:nvPicPr>
        <p:blipFill>
          <a:blip r:embed="rId2"/>
          <a:srcRect/>
          <a:stretch>
            <a:fillRect/>
          </a:stretch>
        </p:blipFill>
        <p:spPr bwMode="auto">
          <a:xfrm>
            <a:off x="533400" y="3276600"/>
            <a:ext cx="7705725" cy="2667000"/>
          </a:xfrm>
          <a:prstGeom prst="rect">
            <a:avLst/>
          </a:prstGeom>
          <a:noFill/>
          <a:ln w="9525">
            <a:noFill/>
            <a:miter lim="800000"/>
            <a:headEnd/>
            <a:tailEnd/>
          </a:ln>
          <a:effectLst/>
        </p:spPr>
      </p:pic>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146" name="Object 2"/>
          <p:cNvGraphicFramePr>
            <a:graphicFrameLocks noChangeAspect="1"/>
          </p:cNvGraphicFramePr>
          <p:nvPr>
            <p:extLst>
              <p:ext uri="{D42A27DB-BD31-4B8C-83A1-F6EECF244321}">
                <p14:modId xmlns:p14="http://schemas.microsoft.com/office/powerpoint/2010/main" val="4089721480"/>
              </p:ext>
            </p:extLst>
          </p:nvPr>
        </p:nvGraphicFramePr>
        <p:xfrm>
          <a:off x="0" y="-37973"/>
          <a:ext cx="9143999" cy="6505575"/>
        </p:xfrm>
        <a:graphic>
          <a:graphicData uri="http://schemas.openxmlformats.org/presentationml/2006/ole">
            <mc:AlternateContent xmlns:mc="http://schemas.openxmlformats.org/markup-compatibility/2006">
              <mc:Choice xmlns:v="urn:schemas-microsoft-com:vml" Requires="v">
                <p:oleObj name="Document" r:id="rId3" imgW="8460527" imgH="6224952" progId="Word.Document.12">
                  <p:embed/>
                </p:oleObj>
              </mc:Choice>
              <mc:Fallback>
                <p:oleObj name="Document" r:id="rId3" imgW="8460527" imgH="6224952" progId="Word.Document.12">
                  <p:embed/>
                  <p:pic>
                    <p:nvPicPr>
                      <p:cNvPr id="0" name="Picture 2"/>
                      <p:cNvPicPr>
                        <a:picLocks noChangeAspect="1" noChangeArrowheads="1"/>
                      </p:cNvPicPr>
                      <p:nvPr/>
                    </p:nvPicPr>
                    <p:blipFill>
                      <a:blip r:embed="rId4"/>
                      <a:srcRect/>
                      <a:stretch>
                        <a:fillRect/>
                      </a:stretch>
                    </p:blipFill>
                    <p:spPr bwMode="auto">
                      <a:xfrm>
                        <a:off x="0" y="-37973"/>
                        <a:ext cx="9143999" cy="6505575"/>
                      </a:xfrm>
                      <a:prstGeom prst="rect">
                        <a:avLst/>
                      </a:prstGeom>
                      <a:noFill/>
                      <a:ln>
                        <a:noFill/>
                      </a:ln>
                      <a:effectLst/>
                    </p:spPr>
                  </p:pic>
                </p:oleObj>
              </mc:Fallback>
            </mc:AlternateContent>
          </a:graphicData>
        </a:graphic>
      </p:graphicFrame>
      <p:sp>
        <p:nvSpPr>
          <p:cNvPr id="4" name="Footer Placeholder 3"/>
          <p:cNvSpPr>
            <a:spLocks noGrp="1"/>
          </p:cNvSpPr>
          <p:nvPr>
            <p:ph type="ftr" sz="quarter" idx="11"/>
          </p:nvPr>
        </p:nvSpPr>
        <p:spPr>
          <a:xfrm>
            <a:off x="990600" y="6467602"/>
            <a:ext cx="6019800" cy="231648"/>
          </a:xfrm>
        </p:spPr>
        <p:txBody>
          <a:bodyPr anchor="ctr" anchorCtr="0"/>
          <a:lstStyle/>
          <a:p>
            <a:pPr algn="l"/>
            <a:r>
              <a:rPr lang="en-US" sz="2400" dirty="0"/>
              <a:t>Infosys technologies: training for retaining</a:t>
            </a:r>
          </a:p>
        </p:txBody>
      </p:sp>
      <p:sp>
        <p:nvSpPr>
          <p:cNvPr id="3" name="Slide Number Placeholder 2"/>
          <p:cNvSpPr>
            <a:spLocks noGrp="1"/>
          </p:cNvSpPr>
          <p:nvPr>
            <p:ph type="sldNum" sz="quarter" idx="12"/>
          </p:nvPr>
        </p:nvSpPr>
        <p:spPr>
          <a:xfrm>
            <a:off x="7410763" y="6548501"/>
            <a:ext cx="588336" cy="231648"/>
          </a:xfrm>
        </p:spPr>
        <p:txBody>
          <a:bodyPr/>
          <a:lstStyle/>
          <a:p>
            <a:fld id="{778AB658-24FF-4E0B-BBDF-ADDD219043B6}" type="slidenum">
              <a:rPr lang="en-US" smtClean="0"/>
              <a:pPr/>
              <a:t>68</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67290"/>
          </a:xfrm>
        </p:spPr>
        <p:txBody>
          <a:bodyPr>
            <a:noAutofit/>
          </a:bodyPr>
          <a:lstStyle/>
          <a:p>
            <a:r>
              <a:rPr lang="en-US" dirty="0"/>
              <a:t>ADVANTAGES OF OFF THE JOB TRAINING</a:t>
            </a:r>
          </a:p>
        </p:txBody>
      </p:sp>
      <p:sp>
        <p:nvSpPr>
          <p:cNvPr id="3" name="Content Placeholder 2"/>
          <p:cNvSpPr>
            <a:spLocks noGrp="1"/>
          </p:cNvSpPr>
          <p:nvPr>
            <p:ph idx="1"/>
          </p:nvPr>
        </p:nvSpPr>
        <p:spPr>
          <a:xfrm>
            <a:off x="228600" y="1295400"/>
            <a:ext cx="8077200" cy="5105400"/>
          </a:xfrm>
        </p:spPr>
        <p:txBody>
          <a:bodyPr>
            <a:normAutofit lnSpcReduction="10000"/>
          </a:bodyPr>
          <a:lstStyle/>
          <a:p>
            <a:pPr lvl="0"/>
            <a:r>
              <a:rPr lang="en-US" dirty="0"/>
              <a:t>A wider range of skills or qualifications can be obtained</a:t>
            </a:r>
          </a:p>
          <a:p>
            <a:pPr lvl="0"/>
            <a:r>
              <a:rPr lang="en-US" dirty="0"/>
              <a:t>Can learn from outside specialists or experts</a:t>
            </a:r>
          </a:p>
          <a:p>
            <a:pPr lvl="0"/>
            <a:r>
              <a:rPr lang="en-US" dirty="0"/>
              <a:t>Employees can be more confident when starting job</a:t>
            </a:r>
          </a:p>
          <a:p>
            <a:pPr marL="0" lvl="0" indent="0">
              <a:buNone/>
            </a:pPr>
            <a:r>
              <a:rPr lang="en-US" dirty="0"/>
              <a:t>     </a:t>
            </a:r>
          </a:p>
          <a:p>
            <a:pPr marL="0" lvl="0" indent="0" algn="ctr">
              <a:buNone/>
            </a:pPr>
            <a:r>
              <a:rPr lang="en-US" sz="3500" b="1" cap="all" dirty="0">
                <a:ln w="500">
                  <a:solidFill>
                    <a:schemeClr val="tx2">
                      <a:shade val="20000"/>
                      <a:satMod val="120000"/>
                    </a:schemeClr>
                  </a:solidFill>
                </a:ln>
                <a:solidFill>
                  <a:schemeClr val="bg2">
                    <a:lumMod val="50000"/>
                  </a:schemeClr>
                </a:solidFill>
                <a:latin typeface="+mj-lt"/>
                <a:ea typeface="+mj-ea"/>
                <a:cs typeface="+mj-cs"/>
              </a:rPr>
              <a:t>DISADVANTAGES OF OFF THE JOB TRAINING</a:t>
            </a:r>
            <a:endParaRPr lang="en-US" sz="3800" dirty="0"/>
          </a:p>
          <a:p>
            <a:pPr lvl="0"/>
            <a:r>
              <a:rPr lang="en-US" dirty="0"/>
              <a:t>More expensive – e.g. transport and accommodation</a:t>
            </a:r>
          </a:p>
          <a:p>
            <a:pPr lvl="0"/>
            <a:r>
              <a:rPr lang="en-US" dirty="0"/>
              <a:t>Lost working time and potential output from employee</a:t>
            </a:r>
          </a:p>
          <a:p>
            <a:pPr lvl="0"/>
            <a:r>
              <a:rPr lang="en-US" dirty="0"/>
              <a:t>New employees may still need some induction training</a:t>
            </a:r>
          </a:p>
          <a:p>
            <a:pPr lvl="0"/>
            <a:r>
              <a:rPr lang="en-US" dirty="0"/>
              <a:t>Employees now have new skills/qualifications and may leave for better jobs</a:t>
            </a:r>
          </a:p>
          <a:p>
            <a:pPr marL="0" lvl="0" indent="0">
              <a:buNone/>
            </a:pPr>
            <a:endParaRPr lang="en-US" dirty="0"/>
          </a:p>
        </p:txBody>
      </p:sp>
    </p:spTree>
    <p:extLst>
      <p:ext uri="{BB962C8B-B14F-4D97-AF65-F5344CB8AC3E}">
        <p14:creationId xmlns:p14="http://schemas.microsoft.com/office/powerpoint/2010/main" val="174115365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5029200" y="4419600"/>
            <a:ext cx="4114800" cy="1676400"/>
          </a:xfrm>
        </p:spPr>
        <p:txBody>
          <a:bodyPr>
            <a:normAutofit/>
          </a:bodyPr>
          <a:lstStyle/>
          <a:p>
            <a:pPr algn="l"/>
            <a:r>
              <a:rPr lang="en-US" sz="4800" b="1" dirty="0">
                <a:solidFill>
                  <a:schemeClr val="tx1"/>
                </a:solidFill>
                <a:latin typeface="Times New Roman" pitchFamily="18" charset="0"/>
                <a:cs typeface="Times New Roman" pitchFamily="18" charset="0"/>
              </a:rPr>
              <a:t>NEED FOR TRAINING</a:t>
            </a:r>
          </a:p>
        </p:txBody>
      </p:sp>
      <p:pic>
        <p:nvPicPr>
          <p:cNvPr id="12290" name="Picture 2" descr="C:\Users\SANJULA\Desktop\Training_&amp;_development\need.jpg"/>
          <p:cNvPicPr>
            <a:picLocks noChangeAspect="1" noChangeArrowheads="1"/>
          </p:cNvPicPr>
          <p:nvPr/>
        </p:nvPicPr>
        <p:blipFill>
          <a:blip r:embed="rId2"/>
          <a:srcRect/>
          <a:stretch>
            <a:fillRect/>
          </a:stretch>
        </p:blipFill>
        <p:spPr bwMode="auto">
          <a:xfrm>
            <a:off x="0" y="0"/>
            <a:ext cx="4495800" cy="6858000"/>
          </a:xfrm>
          <a:prstGeom prst="rect">
            <a:avLst/>
          </a:prstGeom>
          <a:noFill/>
        </p:spPr>
      </p:pic>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p:nvPr>
        </p:nvSpPr>
        <p:spPr>
          <a:xfrm>
            <a:off x="5029200" y="3886200"/>
            <a:ext cx="4114800" cy="2514600"/>
          </a:xfrm>
        </p:spPr>
        <p:txBody>
          <a:bodyPr/>
          <a:lstStyle/>
          <a:p>
            <a:pPr algn="ctr"/>
            <a:r>
              <a:rPr lang="en-US" sz="4000" dirty="0">
                <a:solidFill>
                  <a:schemeClr val="tx1"/>
                </a:solidFill>
              </a:rPr>
              <a:t>Development</a:t>
            </a:r>
            <a:endParaRPr lang="en-IN" sz="4000" dirty="0">
              <a:solidFill>
                <a:schemeClr val="tx1"/>
              </a:solidFill>
            </a:endParaRPr>
          </a:p>
        </p:txBody>
      </p:sp>
      <p:sp>
        <p:nvSpPr>
          <p:cNvPr id="3" name="Subtitle 2"/>
          <p:cNvSpPr>
            <a:spLocks noGrp="1"/>
          </p:cNvSpPr>
          <p:nvPr>
            <p:ph type="subTitle" idx="1"/>
          </p:nvPr>
        </p:nvSpPr>
        <p:spPr>
          <a:xfrm>
            <a:off x="762000" y="3429000"/>
            <a:ext cx="3733800" cy="304800"/>
          </a:xfrm>
        </p:spPr>
        <p:txBody>
          <a:bodyPr>
            <a:normAutofit lnSpcReduction="10000"/>
          </a:bodyPr>
          <a:lstStyle/>
          <a:p>
            <a:pPr algn="l"/>
            <a:endParaRPr lang="en-US" dirty="0">
              <a:solidFill>
                <a:schemeClr val="tx1"/>
              </a:solidFill>
            </a:endParaRPr>
          </a:p>
        </p:txBody>
      </p:sp>
      <p:pic>
        <p:nvPicPr>
          <p:cNvPr id="116738" name="Picture 2" descr="http://pacepowersystems.com/wp-content/uploads/2013/05/career-development.jpg"/>
          <p:cNvPicPr>
            <a:picLocks noChangeAspect="1" noChangeArrowheads="1"/>
          </p:cNvPicPr>
          <p:nvPr/>
        </p:nvPicPr>
        <p:blipFill>
          <a:blip r:embed="rId2"/>
          <a:srcRect/>
          <a:stretch>
            <a:fillRect/>
          </a:stretch>
        </p:blipFill>
        <p:spPr bwMode="auto">
          <a:xfrm>
            <a:off x="1" y="0"/>
            <a:ext cx="4571999" cy="6858000"/>
          </a:xfrm>
          <a:prstGeom prst="rect">
            <a:avLst/>
          </a:prstGeom>
          <a:noFill/>
        </p:spPr>
      </p:pic>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381000" y="137160"/>
            <a:ext cx="8001000" cy="73152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p:cNvSpPr>
            <a:spLocks noGrp="1"/>
          </p:cNvSpPr>
          <p:nvPr>
            <p:ph type="title"/>
          </p:nvPr>
        </p:nvSpPr>
        <p:spPr>
          <a:xfrm>
            <a:off x="533400" y="274639"/>
            <a:ext cx="8153400" cy="776922"/>
          </a:xfrm>
          <a:solidFill>
            <a:schemeClr val="accent1">
              <a:lumMod val="20000"/>
              <a:lumOff val="80000"/>
            </a:schemeClr>
          </a:solidFill>
          <a:effectLst>
            <a:outerShdw blurRad="50800" dist="38100" dir="5400000" algn="t" rotWithShape="0">
              <a:prstClr val="black">
                <a:alpha val="40000"/>
              </a:prstClr>
            </a:outerShdw>
          </a:effectLst>
        </p:spPr>
        <p:txBody>
          <a:bodyPr>
            <a:normAutofit/>
          </a:bodyPr>
          <a:lstStyle/>
          <a:p>
            <a:pPr algn="l"/>
            <a:r>
              <a:rPr lang="en-US" sz="2800" dirty="0">
                <a:solidFill>
                  <a:schemeClr val="accent1">
                    <a:lumMod val="75000"/>
                  </a:schemeClr>
                </a:solidFill>
                <a:effectLst>
                  <a:outerShdw blurRad="38100" dist="38100" dir="2700000" algn="tl">
                    <a:srgbClr val="000000">
                      <a:alpha val="43137"/>
                    </a:srgbClr>
                  </a:outerShdw>
                </a:effectLst>
                <a:latin typeface="+mn-lt"/>
              </a:rPr>
              <a:t>Development v/s Training </a:t>
            </a:r>
          </a:p>
        </p:txBody>
      </p:sp>
      <p:sp>
        <p:nvSpPr>
          <p:cNvPr id="3" name="Content Placeholder 2"/>
          <p:cNvSpPr>
            <a:spLocks noGrp="1"/>
          </p:cNvSpPr>
          <p:nvPr>
            <p:ph idx="1"/>
          </p:nvPr>
        </p:nvSpPr>
        <p:spPr>
          <a:xfrm>
            <a:off x="533400" y="5148907"/>
            <a:ext cx="8001000" cy="840413"/>
          </a:xfrm>
          <a:solidFill>
            <a:schemeClr val="accent1">
              <a:lumMod val="20000"/>
              <a:lumOff val="80000"/>
            </a:schemeClr>
          </a:solidFill>
          <a:effectLst>
            <a:outerShdw blurRad="50800" dist="38100" dir="5400000" algn="t" rotWithShape="0">
              <a:prstClr val="black">
                <a:alpha val="40000"/>
              </a:prstClr>
            </a:outerShdw>
          </a:effectLst>
        </p:spPr>
        <p:txBody>
          <a:bodyPr>
            <a:normAutofit/>
          </a:bodyPr>
          <a:lstStyle/>
          <a:p>
            <a:pPr marL="0" indent="0">
              <a:buNone/>
            </a:pPr>
            <a:r>
              <a:rPr lang="en-US" sz="1400" dirty="0"/>
              <a:t>Developmental programs, on the other hand, concentrate on broader skills that are applicable to a wider variety of situations, such as decision making, leadership skills, and goal setting.</a:t>
            </a:r>
          </a:p>
        </p:txBody>
      </p:sp>
      <p:sp>
        <p:nvSpPr>
          <p:cNvPr id="4" name="TextBox 3"/>
          <p:cNvSpPr txBox="1"/>
          <p:nvPr/>
        </p:nvSpPr>
        <p:spPr>
          <a:xfrm>
            <a:off x="533400" y="2057400"/>
            <a:ext cx="8001000" cy="738664"/>
          </a:xfrm>
          <a:prstGeom prst="rect">
            <a:avLst/>
          </a:prstGeom>
          <a:solidFill>
            <a:schemeClr val="accent1">
              <a:lumMod val="20000"/>
              <a:lumOff val="80000"/>
            </a:schemeClr>
          </a:solidFill>
          <a:effectLst>
            <a:outerShdw blurRad="50800" dist="38100" dir="5400000" algn="t" rotWithShape="0">
              <a:prstClr val="black">
                <a:alpha val="40000"/>
              </a:prstClr>
            </a:outerShdw>
          </a:effectLst>
        </p:spPr>
        <p:txBody>
          <a:bodyPr wrap="square" rtlCol="0">
            <a:spAutoFit/>
          </a:bodyPr>
          <a:lstStyle/>
          <a:p>
            <a:r>
              <a:rPr lang="en-US" sz="1400" dirty="0"/>
              <a:t>For the most part, the terms "training" and "development" are used together to describe the overall improvement and education of an organization's employees. </a:t>
            </a:r>
          </a:p>
          <a:p>
            <a:endParaRPr lang="en-IN" sz="1400" dirty="0"/>
          </a:p>
        </p:txBody>
      </p:sp>
      <p:sp>
        <p:nvSpPr>
          <p:cNvPr id="5" name="TextBox 4"/>
          <p:cNvSpPr txBox="1"/>
          <p:nvPr/>
        </p:nvSpPr>
        <p:spPr>
          <a:xfrm>
            <a:off x="533400" y="3246121"/>
            <a:ext cx="8001000" cy="1661994"/>
          </a:xfrm>
          <a:prstGeom prst="rect">
            <a:avLst/>
          </a:prstGeom>
          <a:solidFill>
            <a:schemeClr val="accent1">
              <a:lumMod val="20000"/>
              <a:lumOff val="80000"/>
            </a:schemeClr>
          </a:solidFill>
          <a:effectLst>
            <a:outerShdw blurRad="50800" dist="38100" dir="5400000" algn="t" rotWithShape="0">
              <a:prstClr val="black">
                <a:alpha val="40000"/>
              </a:prstClr>
            </a:outerShdw>
          </a:effectLst>
        </p:spPr>
        <p:txBody>
          <a:bodyPr wrap="square" rtlCol="0">
            <a:spAutoFit/>
          </a:bodyPr>
          <a:lstStyle/>
          <a:p>
            <a:r>
              <a:rPr lang="en-US" sz="1400" dirty="0"/>
              <a:t>However, while closely related, there are important differences between the terms that center around the scope of the application. </a:t>
            </a:r>
          </a:p>
          <a:p>
            <a:endParaRPr lang="en-US" sz="1400" dirty="0"/>
          </a:p>
          <a:p>
            <a:r>
              <a:rPr lang="en-US" sz="1400" dirty="0"/>
              <a:t>In general, training programs have very specific and quantifiable goals, like operating a particular piece of machinery, understanding a specific process, or performing certain procedures with great precision.</a:t>
            </a:r>
          </a:p>
          <a:p>
            <a:endParaRPr lang="en-IN" sz="1400" dirty="0"/>
          </a:p>
        </p:txBody>
      </p:sp>
      <p:sp>
        <p:nvSpPr>
          <p:cNvPr id="7" name="Rectangle 6"/>
          <p:cNvSpPr/>
          <p:nvPr/>
        </p:nvSpPr>
        <p:spPr>
          <a:xfrm rot="5400000">
            <a:off x="-205744" y="1303023"/>
            <a:ext cx="914399" cy="45719"/>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p:cNvSpPr/>
          <p:nvPr/>
        </p:nvSpPr>
        <p:spPr>
          <a:xfrm>
            <a:off x="0" y="1234441"/>
            <a:ext cx="9144000" cy="54863"/>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81000" y="2514600"/>
            <a:ext cx="8458200" cy="2103120"/>
          </a:xfrm>
          <a:solidFill>
            <a:schemeClr val="accent1">
              <a:lumMod val="20000"/>
              <a:lumOff val="80000"/>
            </a:schemeClr>
          </a:solidFill>
          <a:effectLst>
            <a:outerShdw blurRad="50800" dist="38100" dir="5400000" algn="t" rotWithShape="0">
              <a:prstClr val="black">
                <a:alpha val="40000"/>
              </a:prstClr>
            </a:outerShdw>
          </a:effectLst>
        </p:spPr>
        <p:txBody>
          <a:bodyPr>
            <a:normAutofit/>
          </a:bodyPr>
          <a:lstStyle/>
          <a:p>
            <a:r>
              <a:rPr lang="en-US" sz="2000" dirty="0">
                <a:solidFill>
                  <a:schemeClr val="tx1"/>
                </a:solidFill>
              </a:rPr>
              <a:t>As the word suggests, it is progress i.e. a growth or success over a period of time.</a:t>
            </a:r>
          </a:p>
          <a:p>
            <a:endParaRPr lang="en-US" sz="2000" dirty="0">
              <a:solidFill>
                <a:schemeClr val="tx1"/>
              </a:solidFill>
            </a:endParaRPr>
          </a:p>
          <a:p>
            <a:endParaRPr lang="en-US" sz="2000" dirty="0">
              <a:solidFill>
                <a:schemeClr val="tx1"/>
              </a:solidFill>
            </a:endParaRPr>
          </a:p>
          <a:p>
            <a:r>
              <a:rPr lang="en-US" sz="2000" dirty="0">
                <a:solidFill>
                  <a:schemeClr val="tx1"/>
                </a:solidFill>
              </a:rPr>
              <a:t>For a business, it can be expansion and diversification and for an individual may be a promotion or a salary hike</a:t>
            </a:r>
          </a:p>
        </p:txBody>
      </p:sp>
      <p:sp>
        <p:nvSpPr>
          <p:cNvPr id="9" name="Rectangle 8"/>
          <p:cNvSpPr/>
          <p:nvPr/>
        </p:nvSpPr>
        <p:spPr>
          <a:xfrm>
            <a:off x="381000" y="137160"/>
            <a:ext cx="8001000" cy="73152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Title 1"/>
          <p:cNvSpPr txBox="1">
            <a:spLocks/>
          </p:cNvSpPr>
          <p:nvPr/>
        </p:nvSpPr>
        <p:spPr>
          <a:xfrm>
            <a:off x="533400" y="274639"/>
            <a:ext cx="8153400" cy="776922"/>
          </a:xfrm>
          <a:prstGeom prst="rect">
            <a:avLst/>
          </a:prstGeom>
          <a:solidFill>
            <a:schemeClr val="accent1">
              <a:lumMod val="20000"/>
              <a:lumOff val="80000"/>
            </a:schemeClr>
          </a:solidFill>
          <a:effectLst>
            <a:outerShdw blurRad="50800" dist="38100" dir="5400000" algn="t" rotWithShape="0">
              <a:prstClr val="black">
                <a:alpha val="40000"/>
              </a:prstClr>
            </a:outerShdw>
          </a:effectLst>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800" dirty="0">
                <a:solidFill>
                  <a:schemeClr val="accent1">
                    <a:lumMod val="75000"/>
                  </a:schemeClr>
                </a:solidFill>
                <a:effectLst>
                  <a:outerShdw blurRad="38100" dist="38100" dir="2700000" algn="tl">
                    <a:srgbClr val="000000">
                      <a:alpha val="43137"/>
                    </a:srgbClr>
                  </a:outerShdw>
                </a:effectLst>
                <a:latin typeface="+mn-lt"/>
              </a:rPr>
              <a:t>Development </a:t>
            </a:r>
          </a:p>
        </p:txBody>
      </p:sp>
      <p:sp>
        <p:nvSpPr>
          <p:cNvPr id="11" name="Rectangle 10"/>
          <p:cNvSpPr/>
          <p:nvPr/>
        </p:nvSpPr>
        <p:spPr>
          <a:xfrm rot="5400000">
            <a:off x="-205744" y="1303023"/>
            <a:ext cx="914399" cy="45719"/>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p:cNvSpPr/>
          <p:nvPr/>
        </p:nvSpPr>
        <p:spPr>
          <a:xfrm>
            <a:off x="0" y="1234441"/>
            <a:ext cx="9144000" cy="54863"/>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2692123"/>
            <a:ext cx="9144000" cy="822959"/>
          </a:xfrm>
        </p:spPr>
        <p:txBody>
          <a:bodyPr/>
          <a:lstStyle/>
          <a:p>
            <a:pPr marL="0" indent="0" algn="ctr">
              <a:buNone/>
            </a:pPr>
            <a:r>
              <a:rPr lang="en-US" dirty="0">
                <a:solidFill>
                  <a:schemeClr val="accent2"/>
                </a:solidFill>
                <a:latin typeface="Times New Roman" pitchFamily="18" charset="0"/>
                <a:cs typeface="Times New Roman" pitchFamily="18" charset="0"/>
              </a:rPr>
              <a:t>If you think training is expensive, try</a:t>
            </a:r>
          </a:p>
        </p:txBody>
      </p:sp>
      <p:sp>
        <p:nvSpPr>
          <p:cNvPr id="4" name="Rectangle 3"/>
          <p:cNvSpPr/>
          <p:nvPr/>
        </p:nvSpPr>
        <p:spPr>
          <a:xfrm>
            <a:off x="381000" y="137160"/>
            <a:ext cx="8001000" cy="73152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itle 1"/>
          <p:cNvSpPr txBox="1">
            <a:spLocks/>
          </p:cNvSpPr>
          <p:nvPr/>
        </p:nvSpPr>
        <p:spPr>
          <a:xfrm>
            <a:off x="533400" y="274639"/>
            <a:ext cx="8153400" cy="776922"/>
          </a:xfrm>
          <a:prstGeom prst="rect">
            <a:avLst/>
          </a:prstGeom>
          <a:solidFill>
            <a:schemeClr val="accent1">
              <a:lumMod val="20000"/>
              <a:lumOff val="80000"/>
            </a:schemeClr>
          </a:solidFill>
          <a:effectLst>
            <a:outerShdw blurRad="50800" dist="38100" dir="5400000" algn="t" rotWithShape="0">
              <a:prstClr val="black">
                <a:alpha val="40000"/>
              </a:prstClr>
            </a:outerShdw>
          </a:effectLst>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800" dirty="0">
                <a:solidFill>
                  <a:schemeClr val="accent1">
                    <a:lumMod val="75000"/>
                  </a:schemeClr>
                </a:solidFill>
                <a:effectLst>
                  <a:outerShdw blurRad="38100" dist="38100" dir="2700000" algn="tl">
                    <a:srgbClr val="000000">
                      <a:alpha val="43137"/>
                    </a:srgbClr>
                  </a:outerShdw>
                </a:effectLst>
                <a:latin typeface="+mn-lt"/>
              </a:rPr>
              <a:t>Why is it needed? </a:t>
            </a:r>
          </a:p>
        </p:txBody>
      </p:sp>
      <p:sp>
        <p:nvSpPr>
          <p:cNvPr id="6" name="Rectangle 5"/>
          <p:cNvSpPr/>
          <p:nvPr/>
        </p:nvSpPr>
        <p:spPr>
          <a:xfrm rot="5400000">
            <a:off x="-205744" y="1303023"/>
            <a:ext cx="914399" cy="45719"/>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6"/>
          <p:cNvSpPr/>
          <p:nvPr/>
        </p:nvSpPr>
        <p:spPr>
          <a:xfrm>
            <a:off x="0" y="1234441"/>
            <a:ext cx="9144000" cy="54863"/>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p:cNvSpPr/>
          <p:nvPr/>
        </p:nvSpPr>
        <p:spPr>
          <a:xfrm>
            <a:off x="2458826" y="3418284"/>
            <a:ext cx="4605748" cy="923330"/>
          </a:xfrm>
          <a:prstGeom prst="rect">
            <a:avLst/>
          </a:prstGeom>
          <a:noFill/>
        </p:spPr>
        <p:txBody>
          <a:bodyPr wrap="none" lIns="91440" tIns="45720" rIns="91440" bIns="45720">
            <a:spAutoFit/>
          </a:bodyPr>
          <a:lstStyle/>
          <a:p>
            <a:r>
              <a:rPr lang="en-US" sz="5400" b="1" dirty="0">
                <a:ln w="18000">
                  <a:solidFill>
                    <a:schemeClr val="accent2">
                      <a:satMod val="140000"/>
                    </a:schemeClr>
                  </a:solidFill>
                  <a:prstDash val="solid"/>
                  <a:miter lim="800000"/>
                </a:ln>
                <a:noFill/>
                <a:effectLst>
                  <a:outerShdw blurRad="25500" dist="23000" dir="7020000" algn="tl">
                    <a:srgbClr val="000000">
                      <a:alpha val="50000"/>
                    </a:srgbClr>
                  </a:outerShdw>
                </a:effectLst>
              </a:rPr>
              <a:t>IGNORENCE !!</a:t>
            </a: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idx="1"/>
          </p:nvPr>
        </p:nvSpPr>
        <p:spPr>
          <a:solidFill>
            <a:schemeClr val="accent1">
              <a:lumMod val="20000"/>
              <a:lumOff val="80000"/>
            </a:schemeClr>
          </a:solidFill>
          <a:effectLst>
            <a:outerShdw blurRad="50800" dist="38100" dir="5400000" algn="t" rotWithShape="0">
              <a:prstClr val="black">
                <a:alpha val="40000"/>
              </a:prstClr>
            </a:outerShdw>
          </a:effectLst>
        </p:spPr>
        <p:txBody>
          <a:bodyPr>
            <a:normAutofit fontScale="85000" lnSpcReduction="10000"/>
          </a:bodyPr>
          <a:lstStyle/>
          <a:p>
            <a:pPr algn="just"/>
            <a:r>
              <a:rPr lang="en-US" sz="2000" dirty="0">
                <a:latin typeface="+mj-lt"/>
                <a:cs typeface="Times New Roman" pitchFamily="18" charset="0"/>
              </a:rPr>
              <a:t>It is acknowledged as one of the determinants for organizational success having a direct impact on its economical benefits.</a:t>
            </a:r>
          </a:p>
          <a:p>
            <a:pPr algn="just"/>
            <a:endParaRPr lang="en-US" sz="2000" dirty="0">
              <a:latin typeface="+mj-lt"/>
              <a:cs typeface="Times New Roman" pitchFamily="18" charset="0"/>
            </a:endParaRPr>
          </a:p>
          <a:p>
            <a:pPr algn="just"/>
            <a:r>
              <a:rPr lang="en-US" sz="2000" dirty="0">
                <a:latin typeface="+mj-lt"/>
                <a:cs typeface="Times New Roman" pitchFamily="18" charset="0"/>
              </a:rPr>
              <a:t>For organizations, making available such techniques to their managers helps the company to hold on to their prized employees.</a:t>
            </a:r>
          </a:p>
          <a:p>
            <a:pPr algn="just"/>
            <a:endParaRPr lang="en-US" sz="2000" dirty="0">
              <a:latin typeface="+mj-lt"/>
              <a:cs typeface="Times New Roman" pitchFamily="18" charset="0"/>
            </a:endParaRPr>
          </a:p>
          <a:p>
            <a:pPr algn="just"/>
            <a:r>
              <a:rPr lang="en-US" sz="2000" dirty="0">
                <a:latin typeface="+mj-lt"/>
                <a:cs typeface="Times New Roman" pitchFamily="18" charset="0"/>
              </a:rPr>
              <a:t>It also helps the organization to serve their customers better.</a:t>
            </a:r>
          </a:p>
          <a:p>
            <a:pPr algn="just"/>
            <a:endParaRPr lang="en-US" sz="2000" dirty="0">
              <a:latin typeface="+mj-lt"/>
              <a:cs typeface="Times New Roman" pitchFamily="18" charset="0"/>
            </a:endParaRPr>
          </a:p>
          <a:p>
            <a:pPr algn="just"/>
            <a:r>
              <a:rPr lang="en-US" sz="2000" dirty="0">
                <a:latin typeface="+mj-lt"/>
                <a:cs typeface="Times New Roman" pitchFamily="18" charset="0"/>
              </a:rPr>
              <a:t>The productivity of the managers as well as employees increases.</a:t>
            </a:r>
          </a:p>
          <a:p>
            <a:pPr algn="just"/>
            <a:endParaRPr lang="en-US" sz="2000" dirty="0">
              <a:latin typeface="+mj-lt"/>
              <a:cs typeface="Times New Roman" pitchFamily="18" charset="0"/>
            </a:endParaRPr>
          </a:p>
          <a:p>
            <a:pPr algn="just"/>
            <a:r>
              <a:rPr lang="en-US" sz="2000" dirty="0">
                <a:latin typeface="+mj-lt"/>
                <a:cs typeface="Times New Roman" pitchFamily="18" charset="0"/>
              </a:rPr>
              <a:t>Leadership and risk taking ability of the manager is enhanced, making the overall working environment of an organization, challenging.</a:t>
            </a:r>
          </a:p>
          <a:p>
            <a:pPr algn="just"/>
            <a:endParaRPr lang="en-US" sz="2000" dirty="0">
              <a:latin typeface="+mj-lt"/>
              <a:cs typeface="Times New Roman" pitchFamily="18" charset="0"/>
            </a:endParaRPr>
          </a:p>
          <a:p>
            <a:pPr algn="just"/>
            <a:r>
              <a:rPr lang="en-US" sz="2000" dirty="0">
                <a:latin typeface="+mj-lt"/>
                <a:cs typeface="Times New Roman" pitchFamily="18" charset="0"/>
              </a:rPr>
              <a:t>It helps in exploring skills of a manager and the employees which were till now not active or unresponsive.</a:t>
            </a:r>
          </a:p>
          <a:p>
            <a:pPr algn="just">
              <a:buNone/>
            </a:pPr>
            <a:endParaRPr lang="en-US" sz="2000" dirty="0">
              <a:latin typeface="+mj-lt"/>
              <a:cs typeface="Times New Roman" pitchFamily="18" charset="0"/>
            </a:endParaRPr>
          </a:p>
        </p:txBody>
      </p:sp>
      <p:sp>
        <p:nvSpPr>
          <p:cNvPr id="4" name="Rectangle 3"/>
          <p:cNvSpPr/>
          <p:nvPr/>
        </p:nvSpPr>
        <p:spPr>
          <a:xfrm>
            <a:off x="381000" y="137160"/>
            <a:ext cx="8001000" cy="73152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itle 1"/>
          <p:cNvSpPr txBox="1">
            <a:spLocks/>
          </p:cNvSpPr>
          <p:nvPr/>
        </p:nvSpPr>
        <p:spPr>
          <a:xfrm>
            <a:off x="533400" y="274639"/>
            <a:ext cx="8153400" cy="776922"/>
          </a:xfrm>
          <a:prstGeom prst="rect">
            <a:avLst/>
          </a:prstGeom>
          <a:solidFill>
            <a:schemeClr val="accent1">
              <a:lumMod val="20000"/>
              <a:lumOff val="80000"/>
            </a:schemeClr>
          </a:solidFill>
          <a:effectLst>
            <a:outerShdw blurRad="50800" dist="38100" dir="5400000" algn="t" rotWithShape="0">
              <a:prstClr val="black">
                <a:alpha val="40000"/>
              </a:prstClr>
            </a:outerShdw>
          </a:effectLst>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800" dirty="0">
                <a:solidFill>
                  <a:schemeClr val="accent1">
                    <a:lumMod val="75000"/>
                  </a:schemeClr>
                </a:solidFill>
                <a:effectLst>
                  <a:outerShdw blurRad="38100" dist="38100" dir="2700000" algn="tl">
                    <a:srgbClr val="000000">
                      <a:alpha val="43137"/>
                    </a:srgbClr>
                  </a:outerShdw>
                </a:effectLst>
                <a:latin typeface="+mn-lt"/>
              </a:rPr>
              <a:t>Why is it needed?</a:t>
            </a:r>
          </a:p>
        </p:txBody>
      </p:sp>
      <p:sp>
        <p:nvSpPr>
          <p:cNvPr id="6" name="Rectangle 5"/>
          <p:cNvSpPr/>
          <p:nvPr/>
        </p:nvSpPr>
        <p:spPr>
          <a:xfrm rot="5400000">
            <a:off x="-205744" y="1303023"/>
            <a:ext cx="914399" cy="45719"/>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6"/>
          <p:cNvSpPr/>
          <p:nvPr/>
        </p:nvSpPr>
        <p:spPr>
          <a:xfrm>
            <a:off x="0" y="1234441"/>
            <a:ext cx="9144000" cy="54863"/>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Content Placeholder 3" descr="training-and-development-2.jpg"/>
          <p:cNvPicPr>
            <a:picLocks noGrp="1" noChangeAspect="1"/>
          </p:cNvPicPr>
          <p:nvPr>
            <p:ph idx="1"/>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762000" y="0"/>
            <a:ext cx="7086600" cy="6858000"/>
          </a:xfrm>
        </p:spPr>
      </p:pic>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Oval 3"/>
          <p:cNvSpPr/>
          <p:nvPr/>
        </p:nvSpPr>
        <p:spPr>
          <a:xfrm>
            <a:off x="2627784" y="116633"/>
            <a:ext cx="3888432" cy="576064"/>
          </a:xfrm>
          <a:prstGeom prst="ellipse">
            <a:avLst/>
          </a:prstGeom>
          <a:solidFill>
            <a:schemeClr val="accent5">
              <a:lumMod val="20000"/>
              <a:lumOff val="80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a:solidFill>
                  <a:schemeClr val="tx1"/>
                </a:solidFill>
              </a:rPr>
              <a:t>A Need to establish or update development objectives</a:t>
            </a:r>
          </a:p>
        </p:txBody>
      </p:sp>
      <p:sp>
        <p:nvSpPr>
          <p:cNvPr id="5" name="Rectangle 4"/>
          <p:cNvSpPr/>
          <p:nvPr/>
        </p:nvSpPr>
        <p:spPr>
          <a:xfrm>
            <a:off x="611560" y="5517232"/>
            <a:ext cx="7848872" cy="216024"/>
          </a:xfrm>
          <a:prstGeom prst="rect">
            <a:avLst/>
          </a:prstGeom>
          <a:solidFill>
            <a:schemeClr val="accent5">
              <a:lumMod val="20000"/>
              <a:lumOff val="80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a:solidFill>
                  <a:schemeClr val="tx1"/>
                </a:solidFill>
              </a:rPr>
              <a:t>Determine how you current job may change in the future and what new skills, abilities, and aptitudes will be needed.</a:t>
            </a:r>
          </a:p>
        </p:txBody>
      </p:sp>
      <p:sp>
        <p:nvSpPr>
          <p:cNvPr id="6" name="Rectangle 5"/>
          <p:cNvSpPr/>
          <p:nvPr/>
        </p:nvSpPr>
        <p:spPr>
          <a:xfrm>
            <a:off x="611560" y="1052736"/>
            <a:ext cx="7848872" cy="216024"/>
          </a:xfrm>
          <a:prstGeom prst="rect">
            <a:avLst/>
          </a:prstGeom>
          <a:solidFill>
            <a:schemeClr val="accent5">
              <a:lumMod val="20000"/>
              <a:lumOff val="80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a:solidFill>
                  <a:schemeClr val="tx1"/>
                </a:solidFill>
              </a:rPr>
              <a:t>Conduct Self Assessment: Interests, Values, Likes &amp; dislikes</a:t>
            </a:r>
          </a:p>
        </p:txBody>
      </p:sp>
      <p:sp>
        <p:nvSpPr>
          <p:cNvPr id="7" name="Rectangle 6"/>
          <p:cNvSpPr/>
          <p:nvPr/>
        </p:nvSpPr>
        <p:spPr>
          <a:xfrm>
            <a:off x="611560" y="1613627"/>
            <a:ext cx="7884876" cy="216024"/>
          </a:xfrm>
          <a:prstGeom prst="rect">
            <a:avLst/>
          </a:prstGeom>
          <a:solidFill>
            <a:schemeClr val="accent5">
              <a:lumMod val="20000"/>
              <a:lumOff val="80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a:solidFill>
                  <a:schemeClr val="tx1"/>
                </a:solidFill>
              </a:rPr>
              <a:t>Gather input fro Peers and management on strengths &amp; Weaknesses.</a:t>
            </a:r>
          </a:p>
        </p:txBody>
      </p:sp>
      <p:sp>
        <p:nvSpPr>
          <p:cNvPr id="8" name="Diamond 7"/>
          <p:cNvSpPr/>
          <p:nvPr/>
        </p:nvSpPr>
        <p:spPr>
          <a:xfrm>
            <a:off x="3635896" y="2636912"/>
            <a:ext cx="2664296" cy="1944216"/>
          </a:xfrm>
          <a:prstGeom prst="diamond">
            <a:avLst/>
          </a:prstGeom>
          <a:solidFill>
            <a:schemeClr val="accent5">
              <a:lumMod val="20000"/>
              <a:lumOff val="80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a:solidFill>
                  <a:schemeClr val="tx1"/>
                </a:solidFill>
              </a:rPr>
              <a:t>Do you want or should you consider other job opportunities?</a:t>
            </a:r>
          </a:p>
        </p:txBody>
      </p:sp>
      <p:sp>
        <p:nvSpPr>
          <p:cNvPr id="9" name="Diamond 8"/>
          <p:cNvSpPr/>
          <p:nvPr/>
        </p:nvSpPr>
        <p:spPr>
          <a:xfrm>
            <a:off x="611560" y="2636912"/>
            <a:ext cx="2664296" cy="1944216"/>
          </a:xfrm>
          <a:prstGeom prst="diamond">
            <a:avLst/>
          </a:prstGeom>
          <a:solidFill>
            <a:schemeClr val="accent5">
              <a:lumMod val="20000"/>
              <a:lumOff val="80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a:solidFill>
                  <a:schemeClr val="tx1"/>
                </a:solidFill>
              </a:rPr>
              <a:t>Have you been in your current position long enough to make a significant contribution?</a:t>
            </a:r>
          </a:p>
        </p:txBody>
      </p:sp>
      <p:sp>
        <p:nvSpPr>
          <p:cNvPr id="10" name="Rectangle 9"/>
          <p:cNvSpPr/>
          <p:nvPr/>
        </p:nvSpPr>
        <p:spPr>
          <a:xfrm>
            <a:off x="6804248" y="2817467"/>
            <a:ext cx="1656184" cy="1583111"/>
          </a:xfrm>
          <a:prstGeom prst="rect">
            <a:avLst/>
          </a:prstGeom>
          <a:solidFill>
            <a:schemeClr val="accent5">
              <a:lumMod val="20000"/>
              <a:lumOff val="80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a:solidFill>
                  <a:schemeClr val="tx1"/>
                </a:solidFill>
              </a:rPr>
              <a:t>Research other positions in the organization and determine required skills, aptitudes and knowledge.</a:t>
            </a:r>
          </a:p>
        </p:txBody>
      </p:sp>
      <p:cxnSp>
        <p:nvCxnSpPr>
          <p:cNvPr id="12" name="Straight Arrow Connector 11"/>
          <p:cNvCxnSpPr/>
          <p:nvPr/>
        </p:nvCxnSpPr>
        <p:spPr>
          <a:xfrm>
            <a:off x="6444208" y="3610204"/>
            <a:ext cx="216024" cy="0"/>
          </a:xfrm>
          <a:prstGeom prst="straightConnector1">
            <a:avLst/>
          </a:prstGeom>
          <a:ln w="3175">
            <a:tailEnd type="arrow"/>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4427984" y="692697"/>
            <a:ext cx="0" cy="360040"/>
          </a:xfrm>
          <a:prstGeom prst="straightConnector1">
            <a:avLst/>
          </a:prstGeom>
          <a:ln w="3175">
            <a:tailEnd type="arrow"/>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4427984" y="1268760"/>
            <a:ext cx="0" cy="360040"/>
          </a:xfrm>
          <a:prstGeom prst="straightConnector1">
            <a:avLst/>
          </a:prstGeom>
          <a:ln w="3175">
            <a:tailEnd type="arrow"/>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4427984" y="1844825"/>
            <a:ext cx="0" cy="360040"/>
          </a:xfrm>
          <a:prstGeom prst="straightConnector1">
            <a:avLst/>
          </a:prstGeom>
          <a:ln w="3175">
            <a:tailEnd type="arrow"/>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5004048" y="4653136"/>
            <a:ext cx="0" cy="288032"/>
          </a:xfrm>
          <a:prstGeom prst="straightConnector1">
            <a:avLst/>
          </a:prstGeom>
          <a:ln w="3175">
            <a:tailEnd type="arrow"/>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3347864" y="3610204"/>
            <a:ext cx="216024" cy="0"/>
          </a:xfrm>
          <a:prstGeom prst="straightConnector1">
            <a:avLst/>
          </a:prstGeom>
          <a:ln w="3175">
            <a:tailEnd type="arrow"/>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endCxn id="9" idx="0"/>
          </p:cNvCxnSpPr>
          <p:nvPr/>
        </p:nvCxnSpPr>
        <p:spPr>
          <a:xfrm>
            <a:off x="1943708" y="2420888"/>
            <a:ext cx="0" cy="216024"/>
          </a:xfrm>
          <a:prstGeom prst="straightConnector1">
            <a:avLst/>
          </a:prstGeom>
          <a:ln w="3175">
            <a:tailEnd type="arrow"/>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6300192" y="3212978"/>
            <a:ext cx="504056" cy="307777"/>
          </a:xfrm>
          <a:prstGeom prst="rect">
            <a:avLst/>
          </a:prstGeom>
          <a:noFill/>
          <a:ln w="3175">
            <a:noFill/>
          </a:ln>
          <a:effectLst>
            <a:outerShdw blurRad="50800" dist="38100" dir="5400000" algn="t" rotWithShape="0">
              <a:prstClr val="black">
                <a:alpha val="40000"/>
              </a:prstClr>
            </a:outerShdw>
          </a:effectLst>
        </p:spPr>
        <p:txBody>
          <a:bodyPr wrap="square" rtlCol="0">
            <a:spAutoFit/>
          </a:bodyPr>
          <a:lstStyle/>
          <a:p>
            <a:r>
              <a:rPr lang="en-IN" sz="1400" b="1" dirty="0"/>
              <a:t>YES</a:t>
            </a:r>
          </a:p>
        </p:txBody>
      </p:sp>
      <p:sp>
        <p:nvSpPr>
          <p:cNvPr id="27" name="TextBox 26"/>
          <p:cNvSpPr txBox="1"/>
          <p:nvPr/>
        </p:nvSpPr>
        <p:spPr>
          <a:xfrm>
            <a:off x="4427984" y="4616904"/>
            <a:ext cx="504056" cy="307777"/>
          </a:xfrm>
          <a:prstGeom prst="rect">
            <a:avLst/>
          </a:prstGeom>
          <a:noFill/>
          <a:ln w="3175">
            <a:noFill/>
          </a:ln>
          <a:effectLst>
            <a:outerShdw blurRad="50800" dist="38100" dir="5400000" algn="t" rotWithShape="0">
              <a:prstClr val="black">
                <a:alpha val="40000"/>
              </a:prstClr>
            </a:outerShdw>
          </a:effectLst>
        </p:spPr>
        <p:txBody>
          <a:bodyPr wrap="square" rtlCol="0">
            <a:spAutoFit/>
          </a:bodyPr>
          <a:lstStyle/>
          <a:p>
            <a:r>
              <a:rPr lang="en-IN" sz="1400" b="1" dirty="0"/>
              <a:t>NO</a:t>
            </a:r>
          </a:p>
        </p:txBody>
      </p:sp>
      <p:sp>
        <p:nvSpPr>
          <p:cNvPr id="28" name="TextBox 27"/>
          <p:cNvSpPr txBox="1"/>
          <p:nvPr/>
        </p:nvSpPr>
        <p:spPr>
          <a:xfrm>
            <a:off x="3203848" y="3212978"/>
            <a:ext cx="504056" cy="307777"/>
          </a:xfrm>
          <a:prstGeom prst="rect">
            <a:avLst/>
          </a:prstGeom>
          <a:noFill/>
          <a:ln w="3175">
            <a:noFill/>
          </a:ln>
          <a:effectLst>
            <a:outerShdw blurRad="50800" dist="38100" dir="5400000" algn="t" rotWithShape="0">
              <a:prstClr val="black">
                <a:alpha val="40000"/>
              </a:prstClr>
            </a:outerShdw>
          </a:effectLst>
        </p:spPr>
        <p:txBody>
          <a:bodyPr wrap="square" rtlCol="0">
            <a:spAutoFit/>
          </a:bodyPr>
          <a:lstStyle/>
          <a:p>
            <a:r>
              <a:rPr lang="en-IN" sz="1400" b="1" dirty="0"/>
              <a:t>YES</a:t>
            </a:r>
          </a:p>
        </p:txBody>
      </p:sp>
      <p:sp>
        <p:nvSpPr>
          <p:cNvPr id="29" name="TextBox 28"/>
          <p:cNvSpPr txBox="1"/>
          <p:nvPr/>
        </p:nvSpPr>
        <p:spPr>
          <a:xfrm>
            <a:off x="1259632" y="4616904"/>
            <a:ext cx="504056" cy="307777"/>
          </a:xfrm>
          <a:prstGeom prst="rect">
            <a:avLst/>
          </a:prstGeom>
          <a:noFill/>
          <a:ln w="3175">
            <a:noFill/>
          </a:ln>
          <a:effectLst>
            <a:outerShdw blurRad="50800" dist="38100" dir="5400000" algn="t" rotWithShape="0">
              <a:prstClr val="black">
                <a:alpha val="40000"/>
              </a:prstClr>
            </a:outerShdw>
          </a:effectLst>
        </p:spPr>
        <p:txBody>
          <a:bodyPr wrap="square" rtlCol="0">
            <a:spAutoFit/>
          </a:bodyPr>
          <a:lstStyle/>
          <a:p>
            <a:r>
              <a:rPr lang="en-IN" sz="1400" b="1" dirty="0"/>
              <a:t>NO</a:t>
            </a:r>
          </a:p>
        </p:txBody>
      </p:sp>
      <p:sp>
        <p:nvSpPr>
          <p:cNvPr id="30" name="Rectangle 29"/>
          <p:cNvSpPr/>
          <p:nvPr/>
        </p:nvSpPr>
        <p:spPr>
          <a:xfrm>
            <a:off x="611560" y="2204864"/>
            <a:ext cx="7848872" cy="216024"/>
          </a:xfrm>
          <a:prstGeom prst="rect">
            <a:avLst/>
          </a:prstGeom>
          <a:solidFill>
            <a:schemeClr val="accent5">
              <a:lumMod val="20000"/>
              <a:lumOff val="80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a:solidFill>
                  <a:schemeClr val="tx1"/>
                </a:solidFill>
              </a:rPr>
              <a:t>Review current job performance.</a:t>
            </a:r>
          </a:p>
        </p:txBody>
      </p:sp>
      <p:sp>
        <p:nvSpPr>
          <p:cNvPr id="31" name="Rectangle 30"/>
          <p:cNvSpPr/>
          <p:nvPr/>
        </p:nvSpPr>
        <p:spPr>
          <a:xfrm>
            <a:off x="611560" y="5949280"/>
            <a:ext cx="7848872" cy="216024"/>
          </a:xfrm>
          <a:prstGeom prst="rect">
            <a:avLst/>
          </a:prstGeom>
          <a:solidFill>
            <a:schemeClr val="accent5">
              <a:lumMod val="20000"/>
              <a:lumOff val="80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a:solidFill>
                  <a:schemeClr val="tx1"/>
                </a:solidFill>
              </a:rPr>
              <a:t>Write development plan</a:t>
            </a:r>
          </a:p>
        </p:txBody>
      </p:sp>
      <p:sp>
        <p:nvSpPr>
          <p:cNvPr id="32" name="Rectangle 31"/>
          <p:cNvSpPr/>
          <p:nvPr/>
        </p:nvSpPr>
        <p:spPr>
          <a:xfrm>
            <a:off x="611560" y="5013176"/>
            <a:ext cx="7848872" cy="216024"/>
          </a:xfrm>
          <a:prstGeom prst="rect">
            <a:avLst/>
          </a:prstGeom>
          <a:solidFill>
            <a:schemeClr val="accent5">
              <a:lumMod val="20000"/>
              <a:lumOff val="80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a:solidFill>
                  <a:schemeClr val="tx1"/>
                </a:solidFill>
              </a:rPr>
              <a:t>Understand long term (1-3 years) direction of business, organization, function, or project.</a:t>
            </a:r>
          </a:p>
        </p:txBody>
      </p:sp>
      <p:cxnSp>
        <p:nvCxnSpPr>
          <p:cNvPr id="33" name="Straight Arrow Connector 32"/>
          <p:cNvCxnSpPr/>
          <p:nvPr/>
        </p:nvCxnSpPr>
        <p:spPr>
          <a:xfrm>
            <a:off x="2771800" y="5733256"/>
            <a:ext cx="0" cy="216024"/>
          </a:xfrm>
          <a:prstGeom prst="straightConnector1">
            <a:avLst/>
          </a:prstGeom>
          <a:ln w="3175">
            <a:tailEnd type="arrow"/>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a:off x="1943708" y="4653136"/>
            <a:ext cx="0" cy="288032"/>
          </a:xfrm>
          <a:prstGeom prst="straightConnector1">
            <a:avLst/>
          </a:prstGeom>
          <a:ln w="3175">
            <a:tailEnd type="arrow"/>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a:off x="2771800" y="5229201"/>
            <a:ext cx="0" cy="288032"/>
          </a:xfrm>
          <a:prstGeom prst="straightConnector1">
            <a:avLst/>
          </a:prstGeom>
          <a:ln w="3175">
            <a:tailEnd type="arrow"/>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8" name="Elbow Connector 37"/>
          <p:cNvCxnSpPr>
            <a:stCxn id="10" idx="3"/>
            <a:endCxn id="31" idx="3"/>
          </p:cNvCxnSpPr>
          <p:nvPr/>
        </p:nvCxnSpPr>
        <p:spPr>
          <a:xfrm>
            <a:off x="8460432" y="3609021"/>
            <a:ext cx="12700" cy="2448272"/>
          </a:xfrm>
          <a:prstGeom prst="bentConnector3">
            <a:avLst>
              <a:gd name="adj1" fmla="val 1800000"/>
            </a:avLst>
          </a:prstGeom>
          <a:ln w="3175">
            <a:tailEnd type="arrow"/>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2177947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8"/>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8"/>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29"/>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35"/>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32"/>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20"/>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27"/>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12"/>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26"/>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10"/>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nodeType="clickEffect">
                                  <p:stCondLst>
                                    <p:cond delay="0"/>
                                  </p:stCondLst>
                                  <p:childTnLst>
                                    <p:set>
                                      <p:cBhvr>
                                        <p:cTn id="80" dur="1" fill="hold">
                                          <p:stCondLst>
                                            <p:cond delay="0"/>
                                          </p:stCondLst>
                                        </p:cTn>
                                        <p:tgtEl>
                                          <p:spTgt spid="36"/>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5"/>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nodeType="clickEffect">
                                  <p:stCondLst>
                                    <p:cond delay="0"/>
                                  </p:stCondLst>
                                  <p:childTnLst>
                                    <p:set>
                                      <p:cBhvr>
                                        <p:cTn id="88" dur="1" fill="hold">
                                          <p:stCondLst>
                                            <p:cond delay="0"/>
                                          </p:stCondLst>
                                        </p:cTn>
                                        <p:tgtEl>
                                          <p:spTgt spid="33"/>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grpId="0" nodeType="clickEffect">
                                  <p:stCondLst>
                                    <p:cond delay="0"/>
                                  </p:stCondLst>
                                  <p:childTnLst>
                                    <p:set>
                                      <p:cBhvr>
                                        <p:cTn id="92" dur="1" fill="hold">
                                          <p:stCondLst>
                                            <p:cond delay="0"/>
                                          </p:stCondLst>
                                        </p:cTn>
                                        <p:tgtEl>
                                          <p:spTgt spid="31"/>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nodeType="clickEffect">
                                  <p:stCondLst>
                                    <p:cond delay="0"/>
                                  </p:stCondLst>
                                  <p:childTnLst>
                                    <p:set>
                                      <p:cBhvr>
                                        <p:cTn id="96"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26" grpId="0"/>
      <p:bldP spid="27" grpId="0"/>
      <p:bldP spid="28" grpId="0"/>
      <p:bldP spid="29" grpId="0"/>
      <p:bldP spid="30" grpId="0" animBg="1"/>
      <p:bldP spid="31" grpId="0" animBg="1"/>
      <p:bldP spid="32" grpId="0" animBg="1"/>
    </p:bldLst>
  </p:timing>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611560" y="1628800"/>
            <a:ext cx="7848872" cy="216024"/>
          </a:xfrm>
          <a:prstGeom prst="rect">
            <a:avLst/>
          </a:prstGeom>
          <a:solidFill>
            <a:schemeClr val="accent5">
              <a:lumMod val="20000"/>
              <a:lumOff val="80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a:solidFill>
                  <a:schemeClr val="tx1"/>
                </a:solidFill>
              </a:rPr>
              <a:t>Pursue development opportunities.</a:t>
            </a:r>
          </a:p>
        </p:txBody>
      </p:sp>
      <p:sp>
        <p:nvSpPr>
          <p:cNvPr id="22" name="Rectangle 21"/>
          <p:cNvSpPr/>
          <p:nvPr/>
        </p:nvSpPr>
        <p:spPr>
          <a:xfrm>
            <a:off x="611560" y="620688"/>
            <a:ext cx="7848872" cy="216024"/>
          </a:xfrm>
          <a:prstGeom prst="rect">
            <a:avLst/>
          </a:prstGeom>
          <a:solidFill>
            <a:schemeClr val="accent5">
              <a:lumMod val="20000"/>
              <a:lumOff val="80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a:solidFill>
                  <a:schemeClr val="tx1"/>
                </a:solidFill>
              </a:rPr>
              <a:t>Write development plan.</a:t>
            </a:r>
          </a:p>
        </p:txBody>
      </p:sp>
      <p:sp>
        <p:nvSpPr>
          <p:cNvPr id="23" name="Rectangle 22"/>
          <p:cNvSpPr/>
          <p:nvPr/>
        </p:nvSpPr>
        <p:spPr>
          <a:xfrm>
            <a:off x="611560" y="4581128"/>
            <a:ext cx="7848872" cy="216024"/>
          </a:xfrm>
          <a:prstGeom prst="rect">
            <a:avLst/>
          </a:prstGeom>
          <a:solidFill>
            <a:schemeClr val="accent5">
              <a:lumMod val="20000"/>
              <a:lumOff val="80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a:solidFill>
                  <a:schemeClr val="tx1"/>
                </a:solidFill>
              </a:rPr>
              <a:t>Individual or organizational success!</a:t>
            </a:r>
          </a:p>
        </p:txBody>
      </p:sp>
      <p:sp>
        <p:nvSpPr>
          <p:cNvPr id="24" name="Rectangle 23"/>
          <p:cNvSpPr/>
          <p:nvPr/>
        </p:nvSpPr>
        <p:spPr>
          <a:xfrm>
            <a:off x="611560" y="1124744"/>
            <a:ext cx="7848872" cy="216024"/>
          </a:xfrm>
          <a:prstGeom prst="rect">
            <a:avLst/>
          </a:prstGeom>
          <a:solidFill>
            <a:schemeClr val="accent5">
              <a:lumMod val="20000"/>
              <a:lumOff val="80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a:solidFill>
                  <a:schemeClr val="tx1"/>
                </a:solidFill>
              </a:rPr>
              <a:t>Employee and supervisor finalize development plan.</a:t>
            </a:r>
          </a:p>
        </p:txBody>
      </p:sp>
      <p:sp>
        <p:nvSpPr>
          <p:cNvPr id="31" name="Diamond 30"/>
          <p:cNvSpPr/>
          <p:nvPr/>
        </p:nvSpPr>
        <p:spPr>
          <a:xfrm>
            <a:off x="5868144" y="2816401"/>
            <a:ext cx="2016224" cy="1116658"/>
          </a:xfrm>
          <a:prstGeom prst="diamond">
            <a:avLst/>
          </a:prstGeom>
          <a:solidFill>
            <a:schemeClr val="accent5">
              <a:lumMod val="20000"/>
              <a:lumOff val="80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a:solidFill>
                  <a:schemeClr val="tx1"/>
                </a:solidFill>
              </a:rPr>
              <a:t>Objective met?</a:t>
            </a:r>
          </a:p>
        </p:txBody>
      </p:sp>
      <p:sp>
        <p:nvSpPr>
          <p:cNvPr id="32" name="Rectangle 31"/>
          <p:cNvSpPr/>
          <p:nvPr/>
        </p:nvSpPr>
        <p:spPr>
          <a:xfrm>
            <a:off x="1835696" y="2924947"/>
            <a:ext cx="1152128" cy="899567"/>
          </a:xfrm>
          <a:prstGeom prst="rect">
            <a:avLst/>
          </a:prstGeom>
          <a:solidFill>
            <a:schemeClr val="accent5">
              <a:lumMod val="20000"/>
              <a:lumOff val="80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a:solidFill>
                  <a:schemeClr val="tx1"/>
                </a:solidFill>
              </a:rPr>
              <a:t>If necessary, make adjustment to the plan.</a:t>
            </a:r>
          </a:p>
        </p:txBody>
      </p:sp>
      <p:sp>
        <p:nvSpPr>
          <p:cNvPr id="33" name="Rectangle 32"/>
          <p:cNvSpPr/>
          <p:nvPr/>
        </p:nvSpPr>
        <p:spPr>
          <a:xfrm>
            <a:off x="3131840" y="5661249"/>
            <a:ext cx="2736304" cy="720080"/>
          </a:xfrm>
          <a:prstGeom prst="rect">
            <a:avLst/>
          </a:prstGeom>
          <a:solidFill>
            <a:schemeClr val="accent5">
              <a:lumMod val="20000"/>
              <a:lumOff val="80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b="1" dirty="0">
                <a:solidFill>
                  <a:schemeClr val="accent1">
                    <a:lumMod val="75000"/>
                  </a:schemeClr>
                </a:solidFill>
              </a:rPr>
              <a:t>Establish a new </a:t>
            </a:r>
          </a:p>
          <a:p>
            <a:pPr algn="ctr"/>
            <a:r>
              <a:rPr lang="en-IN" sz="1400" b="1" dirty="0">
                <a:solidFill>
                  <a:schemeClr val="accent1">
                    <a:lumMod val="75000"/>
                  </a:schemeClr>
                </a:solidFill>
              </a:rPr>
              <a:t>development plan.</a:t>
            </a:r>
          </a:p>
        </p:txBody>
      </p:sp>
      <p:sp>
        <p:nvSpPr>
          <p:cNvPr id="34" name="Rectangle 33"/>
          <p:cNvSpPr/>
          <p:nvPr/>
        </p:nvSpPr>
        <p:spPr>
          <a:xfrm>
            <a:off x="611560" y="2204864"/>
            <a:ext cx="7848872" cy="216024"/>
          </a:xfrm>
          <a:prstGeom prst="rect">
            <a:avLst/>
          </a:prstGeom>
          <a:solidFill>
            <a:schemeClr val="accent5">
              <a:lumMod val="20000"/>
              <a:lumOff val="80000"/>
            </a:schemeClr>
          </a:solidFill>
          <a:ln w="31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a:solidFill>
                  <a:schemeClr val="tx1"/>
                </a:solidFill>
              </a:rPr>
              <a:t>Review progress.</a:t>
            </a:r>
          </a:p>
        </p:txBody>
      </p:sp>
      <p:cxnSp>
        <p:nvCxnSpPr>
          <p:cNvPr id="35" name="Straight Arrow Connector 34"/>
          <p:cNvCxnSpPr/>
          <p:nvPr/>
        </p:nvCxnSpPr>
        <p:spPr>
          <a:xfrm>
            <a:off x="4283968" y="1340769"/>
            <a:ext cx="0" cy="288032"/>
          </a:xfrm>
          <a:prstGeom prst="straightConnector1">
            <a:avLst/>
          </a:prstGeom>
          <a:ln w="3175">
            <a:tailEnd type="arrow"/>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a:endCxn id="32" idx="3"/>
          </p:cNvCxnSpPr>
          <p:nvPr/>
        </p:nvCxnSpPr>
        <p:spPr>
          <a:xfrm flipH="1">
            <a:off x="2987824" y="3374728"/>
            <a:ext cx="2880320" cy="0"/>
          </a:xfrm>
          <a:prstGeom prst="straightConnector1">
            <a:avLst/>
          </a:prstGeom>
          <a:ln w="3175">
            <a:tailEnd type="arrow"/>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a:off x="4283968" y="836713"/>
            <a:ext cx="0" cy="288032"/>
          </a:xfrm>
          <a:prstGeom prst="straightConnector1">
            <a:avLst/>
          </a:prstGeom>
          <a:ln w="3175">
            <a:tailEnd type="arrow"/>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a:off x="4283968" y="1916833"/>
            <a:ext cx="0" cy="288032"/>
          </a:xfrm>
          <a:prstGeom prst="straightConnector1">
            <a:avLst/>
          </a:prstGeom>
          <a:ln w="3175">
            <a:tailEnd type="arrow"/>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3" name="Elbow Connector 12"/>
          <p:cNvCxnSpPr>
            <a:stCxn id="32" idx="1"/>
            <a:endCxn id="5" idx="1"/>
          </p:cNvCxnSpPr>
          <p:nvPr/>
        </p:nvCxnSpPr>
        <p:spPr>
          <a:xfrm rot="10800000">
            <a:off x="611560" y="1736815"/>
            <a:ext cx="1224136" cy="1637915"/>
          </a:xfrm>
          <a:prstGeom prst="bentConnector3">
            <a:avLst>
              <a:gd name="adj1" fmla="val 118674"/>
            </a:avLst>
          </a:prstGeom>
          <a:ln w="3175">
            <a:tailEnd type="arrow"/>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6732240" y="4129338"/>
            <a:ext cx="504056" cy="307777"/>
          </a:xfrm>
          <a:prstGeom prst="rect">
            <a:avLst/>
          </a:prstGeom>
          <a:noFill/>
          <a:ln w="3175">
            <a:noFill/>
          </a:ln>
          <a:effectLst>
            <a:outerShdw blurRad="50800" dist="38100" dir="5400000" algn="t" rotWithShape="0">
              <a:prstClr val="black">
                <a:alpha val="40000"/>
              </a:prstClr>
            </a:outerShdw>
          </a:effectLst>
        </p:spPr>
        <p:txBody>
          <a:bodyPr wrap="square" rtlCol="0">
            <a:spAutoFit/>
          </a:bodyPr>
          <a:lstStyle/>
          <a:p>
            <a:r>
              <a:rPr lang="en-IN" sz="1400" b="1" dirty="0"/>
              <a:t>YES</a:t>
            </a:r>
          </a:p>
        </p:txBody>
      </p:sp>
      <p:cxnSp>
        <p:nvCxnSpPr>
          <p:cNvPr id="41" name="Straight Arrow Connector 40"/>
          <p:cNvCxnSpPr/>
          <p:nvPr/>
        </p:nvCxnSpPr>
        <p:spPr>
          <a:xfrm>
            <a:off x="6732240" y="2492896"/>
            <a:ext cx="0" cy="288032"/>
          </a:xfrm>
          <a:prstGeom prst="straightConnector1">
            <a:avLst/>
          </a:prstGeom>
          <a:ln w="3175">
            <a:tailEnd type="arrow"/>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2987824" y="3072943"/>
            <a:ext cx="504056" cy="307777"/>
          </a:xfrm>
          <a:prstGeom prst="rect">
            <a:avLst/>
          </a:prstGeom>
          <a:noFill/>
          <a:ln w="3175">
            <a:noFill/>
          </a:ln>
          <a:effectLst>
            <a:outerShdw blurRad="50800" dist="38100" dir="5400000" algn="t" rotWithShape="0">
              <a:prstClr val="black">
                <a:alpha val="40000"/>
              </a:prstClr>
            </a:outerShdw>
          </a:effectLst>
        </p:spPr>
        <p:txBody>
          <a:bodyPr wrap="square" rtlCol="0">
            <a:spAutoFit/>
          </a:bodyPr>
          <a:lstStyle/>
          <a:p>
            <a:r>
              <a:rPr lang="en-IN" sz="1400" b="1" dirty="0"/>
              <a:t>NO</a:t>
            </a:r>
          </a:p>
        </p:txBody>
      </p:sp>
      <p:cxnSp>
        <p:nvCxnSpPr>
          <p:cNvPr id="43" name="Straight Arrow Connector 42"/>
          <p:cNvCxnSpPr/>
          <p:nvPr/>
        </p:nvCxnSpPr>
        <p:spPr>
          <a:xfrm>
            <a:off x="6732240" y="4005064"/>
            <a:ext cx="0" cy="504056"/>
          </a:xfrm>
          <a:prstGeom prst="straightConnector1">
            <a:avLst/>
          </a:prstGeom>
          <a:ln w="3175">
            <a:tailEnd type="arrow"/>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 name="Elbow Connector 2"/>
          <p:cNvCxnSpPr>
            <a:stCxn id="23" idx="2"/>
            <a:endCxn id="33" idx="3"/>
          </p:cNvCxnSpPr>
          <p:nvPr/>
        </p:nvCxnSpPr>
        <p:spPr>
          <a:xfrm rot="16200000" flipH="1">
            <a:off x="4590003" y="4743146"/>
            <a:ext cx="1224136" cy="1332148"/>
          </a:xfrm>
          <a:prstGeom prst="bentConnector4">
            <a:avLst>
              <a:gd name="adj1" fmla="val 35294"/>
              <a:gd name="adj2" fmla="val 311755"/>
            </a:avLst>
          </a:prstGeom>
          <a:ln>
            <a:tailEnd type="arrow"/>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2738668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ppt_x"/>
                                          </p:val>
                                        </p:tav>
                                        <p:tav tm="100000">
                                          <p:val>
                                            <p:strVal val="#ppt_x"/>
                                          </p:val>
                                        </p:tav>
                                      </p:tavLst>
                                    </p:anim>
                                    <p:anim calcmode="lin" valueType="num">
                                      <p:cBhvr additive="base">
                                        <p:cTn id="8"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37"/>
                                        </p:tgtEl>
                                        <p:attrNameLst>
                                          <p:attrName>style.visibility</p:attrName>
                                        </p:attrNameLst>
                                      </p:cBhvr>
                                      <p:to>
                                        <p:strVal val="visible"/>
                                      </p:to>
                                    </p:set>
                                    <p:animEffect transition="in" filter="fade">
                                      <p:cBhvr>
                                        <p:cTn id="13" dur="500"/>
                                        <p:tgtEl>
                                          <p:spTgt spid="37"/>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4"/>
                                        </p:tgtEl>
                                        <p:attrNameLst>
                                          <p:attrName>style.visibility</p:attrName>
                                        </p:attrNameLst>
                                      </p:cBhvr>
                                      <p:to>
                                        <p:strVal val="visible"/>
                                      </p:to>
                                    </p:set>
                                    <p:animEffect transition="in" filter="fade">
                                      <p:cBhvr>
                                        <p:cTn id="18" dur="500"/>
                                        <p:tgtEl>
                                          <p:spTgt spid="2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5"/>
                                        </p:tgtEl>
                                        <p:attrNameLst>
                                          <p:attrName>style.visibility</p:attrName>
                                        </p:attrNameLst>
                                      </p:cBhvr>
                                      <p:to>
                                        <p:strVal val="visible"/>
                                      </p:to>
                                    </p:set>
                                    <p:animEffect transition="in" filter="fade">
                                      <p:cBhvr>
                                        <p:cTn id="23" dur="500"/>
                                        <p:tgtEl>
                                          <p:spTgt spid="35"/>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fade">
                                      <p:cBhvr>
                                        <p:cTn id="28" dur="500"/>
                                        <p:tgtEl>
                                          <p:spTgt spid="5"/>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38"/>
                                        </p:tgtEl>
                                        <p:attrNameLst>
                                          <p:attrName>style.visibility</p:attrName>
                                        </p:attrNameLst>
                                      </p:cBhvr>
                                      <p:to>
                                        <p:strVal val="visible"/>
                                      </p:to>
                                    </p:set>
                                    <p:animEffect transition="in" filter="fade">
                                      <p:cBhvr>
                                        <p:cTn id="33" dur="500"/>
                                        <p:tgtEl>
                                          <p:spTgt spid="38"/>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34"/>
                                        </p:tgtEl>
                                        <p:attrNameLst>
                                          <p:attrName>style.visibility</p:attrName>
                                        </p:attrNameLst>
                                      </p:cBhvr>
                                      <p:to>
                                        <p:strVal val="visible"/>
                                      </p:to>
                                    </p:set>
                                    <p:animEffect transition="in" filter="fade">
                                      <p:cBhvr>
                                        <p:cTn id="38" dur="500"/>
                                        <p:tgtEl>
                                          <p:spTgt spid="34"/>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41"/>
                                        </p:tgtEl>
                                        <p:attrNameLst>
                                          <p:attrName>style.visibility</p:attrName>
                                        </p:attrNameLst>
                                      </p:cBhvr>
                                      <p:to>
                                        <p:strVal val="visible"/>
                                      </p:to>
                                    </p:set>
                                    <p:animEffect transition="in" filter="fade">
                                      <p:cBhvr>
                                        <p:cTn id="43" dur="500"/>
                                        <p:tgtEl>
                                          <p:spTgt spid="41"/>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31"/>
                                        </p:tgtEl>
                                        <p:attrNameLst>
                                          <p:attrName>style.visibility</p:attrName>
                                        </p:attrNameLst>
                                      </p:cBhvr>
                                      <p:to>
                                        <p:strVal val="visible"/>
                                      </p:to>
                                    </p:set>
                                    <p:animEffect transition="in" filter="fade">
                                      <p:cBhvr>
                                        <p:cTn id="48" dur="2000"/>
                                        <p:tgtEl>
                                          <p:spTgt spid="31"/>
                                        </p:tgtEl>
                                      </p:cBhvr>
                                    </p:animEffect>
                                  </p:childTnLst>
                                </p:cTn>
                              </p:par>
                              <p:par>
                                <p:cTn id="49" presetID="10" presetClass="entr" presetSubtype="0" fill="hold" nodeType="withEffect">
                                  <p:stCondLst>
                                    <p:cond delay="0"/>
                                  </p:stCondLst>
                                  <p:childTnLst>
                                    <p:set>
                                      <p:cBhvr>
                                        <p:cTn id="50" dur="1" fill="hold">
                                          <p:stCondLst>
                                            <p:cond delay="0"/>
                                          </p:stCondLst>
                                        </p:cTn>
                                        <p:tgtEl>
                                          <p:spTgt spid="31">
                                            <p:txEl>
                                              <p:pRg st="0" end="0"/>
                                            </p:txEl>
                                          </p:spTgt>
                                        </p:tgtEl>
                                        <p:attrNameLst>
                                          <p:attrName>style.visibility</p:attrName>
                                        </p:attrNameLst>
                                      </p:cBhvr>
                                      <p:to>
                                        <p:strVal val="visible"/>
                                      </p:to>
                                    </p:set>
                                    <p:animEffect transition="in" filter="fade">
                                      <p:cBhvr>
                                        <p:cTn id="51" dur="500"/>
                                        <p:tgtEl>
                                          <p:spTgt spid="31">
                                            <p:txEl>
                                              <p:pRg st="0" end="0"/>
                                            </p:txEl>
                                          </p:spTgt>
                                        </p:tgtEl>
                                      </p:cBhvr>
                                    </p:animEffect>
                                  </p:childTnLst>
                                </p:cTn>
                              </p:par>
                              <p:par>
                                <p:cTn id="52" presetID="10" presetClass="emph" presetSubtype="0" repeatCount="indefinite" fill="hold" nodeType="withEffect">
                                  <p:stCondLst>
                                    <p:cond delay="0"/>
                                  </p:stCondLst>
                                  <p:childTnLst>
                                    <p:anim calcmode="discrete" valueType="str">
                                      <p:cBhvr override="childStyle">
                                        <p:cTn id="53" dur="500" fill="hold"/>
                                        <p:tgtEl>
                                          <p:spTgt spid="31">
                                            <p:txEl>
                                              <p:pRg st="0" end="0"/>
                                            </p:txEl>
                                          </p:spTgt>
                                        </p:tgtEl>
                                        <p:attrNameLst>
                                          <p:attrName>style.fontWeight</p:attrName>
                                        </p:attrNameLst>
                                      </p:cBhvr>
                                      <p:tavLst>
                                        <p:tav tm="0">
                                          <p:val>
                                            <p:strVal val="normal"/>
                                          </p:val>
                                        </p:tav>
                                        <p:tav tm="50000">
                                          <p:val>
                                            <p:strVal val="bold"/>
                                          </p:val>
                                        </p:tav>
                                        <p:tav tm="60000">
                                          <p:val>
                                            <p:strVal val="normal"/>
                                          </p:val>
                                        </p:tav>
                                        <p:tav tm="100000">
                                          <p:val>
                                            <p:strVal val="normal"/>
                                          </p:val>
                                        </p:tav>
                                      </p:tavLst>
                                    </p:anim>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36"/>
                                        </p:tgtEl>
                                        <p:attrNameLst>
                                          <p:attrName>style.visibility</p:attrName>
                                        </p:attrNameLst>
                                      </p:cBhvr>
                                      <p:to>
                                        <p:strVal val="visible"/>
                                      </p:to>
                                    </p:set>
                                    <p:animEffect transition="in" filter="fade">
                                      <p:cBhvr>
                                        <p:cTn id="58" dur="500"/>
                                        <p:tgtEl>
                                          <p:spTgt spid="36"/>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42"/>
                                        </p:tgtEl>
                                        <p:attrNameLst>
                                          <p:attrName>style.visibility</p:attrName>
                                        </p:attrNameLst>
                                      </p:cBhvr>
                                      <p:to>
                                        <p:strVal val="visible"/>
                                      </p:to>
                                    </p:set>
                                    <p:animEffect transition="in" filter="fade">
                                      <p:cBhvr>
                                        <p:cTn id="63" dur="500"/>
                                        <p:tgtEl>
                                          <p:spTgt spid="42"/>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32"/>
                                        </p:tgtEl>
                                        <p:attrNameLst>
                                          <p:attrName>style.visibility</p:attrName>
                                        </p:attrNameLst>
                                      </p:cBhvr>
                                      <p:to>
                                        <p:strVal val="visible"/>
                                      </p:to>
                                    </p:set>
                                    <p:animEffect transition="in" filter="fade">
                                      <p:cBhvr>
                                        <p:cTn id="68" dur="500"/>
                                        <p:tgtEl>
                                          <p:spTgt spid="32"/>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13"/>
                                        </p:tgtEl>
                                        <p:attrNameLst>
                                          <p:attrName>style.visibility</p:attrName>
                                        </p:attrNameLst>
                                      </p:cBhvr>
                                      <p:to>
                                        <p:strVal val="visible"/>
                                      </p:to>
                                    </p:set>
                                    <p:animEffect transition="in" filter="fade">
                                      <p:cBhvr>
                                        <p:cTn id="73" dur="500"/>
                                        <p:tgtEl>
                                          <p:spTgt spid="13"/>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grpId="0" nodeType="clickEffect">
                                  <p:stCondLst>
                                    <p:cond delay="0"/>
                                  </p:stCondLst>
                                  <p:childTnLst>
                                    <p:set>
                                      <p:cBhvr>
                                        <p:cTn id="77" dur="1" fill="hold">
                                          <p:stCondLst>
                                            <p:cond delay="0"/>
                                          </p:stCondLst>
                                        </p:cTn>
                                        <p:tgtEl>
                                          <p:spTgt spid="40"/>
                                        </p:tgtEl>
                                        <p:attrNameLst>
                                          <p:attrName>style.visibility</p:attrName>
                                        </p:attrNameLst>
                                      </p:cBhvr>
                                      <p:to>
                                        <p:strVal val="visible"/>
                                      </p:to>
                                    </p:set>
                                    <p:animEffect transition="in" filter="fade">
                                      <p:cBhvr>
                                        <p:cTn id="78" dur="500"/>
                                        <p:tgtEl>
                                          <p:spTgt spid="40"/>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nodeType="clickEffect">
                                  <p:stCondLst>
                                    <p:cond delay="0"/>
                                  </p:stCondLst>
                                  <p:childTnLst>
                                    <p:set>
                                      <p:cBhvr>
                                        <p:cTn id="82" dur="1" fill="hold">
                                          <p:stCondLst>
                                            <p:cond delay="0"/>
                                          </p:stCondLst>
                                        </p:cTn>
                                        <p:tgtEl>
                                          <p:spTgt spid="43"/>
                                        </p:tgtEl>
                                        <p:attrNameLst>
                                          <p:attrName>style.visibility</p:attrName>
                                        </p:attrNameLst>
                                      </p:cBhvr>
                                      <p:to>
                                        <p:strVal val="visible"/>
                                      </p:to>
                                    </p:set>
                                    <p:animEffect transition="in" filter="fade">
                                      <p:cBhvr>
                                        <p:cTn id="83" dur="500"/>
                                        <p:tgtEl>
                                          <p:spTgt spid="43"/>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23"/>
                                        </p:tgtEl>
                                        <p:attrNameLst>
                                          <p:attrName>style.visibility</p:attrName>
                                        </p:attrNameLst>
                                      </p:cBhvr>
                                      <p:to>
                                        <p:strVal val="visible"/>
                                      </p:to>
                                    </p:set>
                                    <p:animEffect transition="in" filter="fade">
                                      <p:cBhvr>
                                        <p:cTn id="86" dur="500"/>
                                        <p:tgtEl>
                                          <p:spTgt spid="23"/>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nodeType="clickEffect">
                                  <p:stCondLst>
                                    <p:cond delay="0"/>
                                  </p:stCondLst>
                                  <p:childTnLst>
                                    <p:set>
                                      <p:cBhvr>
                                        <p:cTn id="90" dur="1" fill="hold">
                                          <p:stCondLst>
                                            <p:cond delay="0"/>
                                          </p:stCondLst>
                                        </p:cTn>
                                        <p:tgtEl>
                                          <p:spTgt spid="3"/>
                                        </p:tgtEl>
                                        <p:attrNameLst>
                                          <p:attrName>style.visibility</p:attrName>
                                        </p:attrNameLst>
                                      </p:cBhvr>
                                      <p:to>
                                        <p:strVal val="visible"/>
                                      </p:to>
                                    </p:set>
                                    <p:animEffect transition="in" filter="fade">
                                      <p:cBhvr>
                                        <p:cTn id="91" dur="500"/>
                                        <p:tgtEl>
                                          <p:spTgt spid="3"/>
                                        </p:tgtEl>
                                      </p:cBhvr>
                                    </p:animEffect>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grpId="0" nodeType="clickEffect">
                                  <p:stCondLst>
                                    <p:cond delay="0"/>
                                  </p:stCondLst>
                                  <p:childTnLst>
                                    <p:set>
                                      <p:cBhvr>
                                        <p:cTn id="95" dur="1" fill="hold">
                                          <p:stCondLst>
                                            <p:cond delay="0"/>
                                          </p:stCondLst>
                                        </p:cTn>
                                        <p:tgtEl>
                                          <p:spTgt spid="33"/>
                                        </p:tgtEl>
                                        <p:attrNameLst>
                                          <p:attrName>style.visibility</p:attrName>
                                        </p:attrNameLst>
                                      </p:cBhvr>
                                      <p:to>
                                        <p:strVal val="visible"/>
                                      </p:to>
                                    </p:set>
                                    <p:animEffect transition="in" filter="fade">
                                      <p:cBhvr>
                                        <p:cTn id="96"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2" grpId="0" animBg="1"/>
      <p:bldP spid="23" grpId="0" animBg="1"/>
      <p:bldP spid="24" grpId="0" animBg="1"/>
      <p:bldP spid="31" grpId="0" animBg="1"/>
      <p:bldP spid="32" grpId="0" animBg="1"/>
      <p:bldP spid="33" grpId="0" animBg="1"/>
      <p:bldP spid="34" grpId="0" animBg="1"/>
      <p:bldP spid="40" grpId="0"/>
      <p:bldP spid="42" grpId="0"/>
    </p:bldLst>
  </p:timing>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p:nvPr>
        </p:nvSpPr>
        <p:spPr>
          <a:xfrm>
            <a:off x="5257800" y="3886200"/>
            <a:ext cx="3886200" cy="2514600"/>
          </a:xfrm>
        </p:spPr>
        <p:txBody>
          <a:bodyPr/>
          <a:lstStyle/>
          <a:p>
            <a:pPr algn="ctr"/>
            <a:r>
              <a:rPr lang="en-US" sz="3600" dirty="0">
                <a:solidFill>
                  <a:schemeClr val="tx1"/>
                </a:solidFill>
              </a:rPr>
              <a:t>Development Methods</a:t>
            </a:r>
            <a:endParaRPr lang="en-IN" sz="3600" dirty="0">
              <a:solidFill>
                <a:schemeClr val="tx1"/>
              </a:solidFill>
            </a:endParaRPr>
          </a:p>
        </p:txBody>
      </p:sp>
      <p:sp>
        <p:nvSpPr>
          <p:cNvPr id="3" name="Subtitle 2"/>
          <p:cNvSpPr>
            <a:spLocks noGrp="1"/>
          </p:cNvSpPr>
          <p:nvPr>
            <p:ph type="subTitle" idx="1"/>
          </p:nvPr>
        </p:nvSpPr>
        <p:spPr>
          <a:xfrm>
            <a:off x="762000" y="3429000"/>
            <a:ext cx="3733800" cy="304800"/>
          </a:xfrm>
        </p:spPr>
        <p:txBody>
          <a:bodyPr>
            <a:normAutofit lnSpcReduction="10000"/>
          </a:bodyPr>
          <a:lstStyle/>
          <a:p>
            <a:pPr algn="l"/>
            <a:endParaRPr lang="en-US" dirty="0">
              <a:solidFill>
                <a:schemeClr val="tx1"/>
              </a:solidFill>
            </a:endParaRPr>
          </a:p>
        </p:txBody>
      </p:sp>
      <p:pic>
        <p:nvPicPr>
          <p:cNvPr id="115714" name="Picture 2" descr="http://programmedevelopment.com/public/uploads/images/puzzle_pieces_house_teamwork_1600_clr.png"/>
          <p:cNvPicPr>
            <a:picLocks noChangeAspect="1" noChangeArrowheads="1"/>
          </p:cNvPicPr>
          <p:nvPr/>
        </p:nvPicPr>
        <p:blipFill>
          <a:blip r:embed="rId2"/>
          <a:srcRect/>
          <a:stretch>
            <a:fillRect/>
          </a:stretch>
        </p:blipFill>
        <p:spPr bwMode="auto">
          <a:xfrm>
            <a:off x="0" y="0"/>
            <a:ext cx="4952999" cy="6858000"/>
          </a:xfrm>
          <a:prstGeom prst="rect">
            <a:avLst/>
          </a:prstGeom>
          <a:solidFill>
            <a:schemeClr val="bg1"/>
          </a:solidFill>
        </p:spPr>
      </p:pic>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55000" lnSpcReduction="20000"/>
          </a:bodyPr>
          <a:lstStyle/>
          <a:p>
            <a:r>
              <a:rPr lang="en-IN" dirty="0"/>
              <a:t>It is a set of experiences in unstructured agenda-less groups designed to make people aware of themselves (self-insight), their immediate situation and their own impact on others.</a:t>
            </a:r>
          </a:p>
          <a:p>
            <a:endParaRPr lang="en-IN" dirty="0"/>
          </a:p>
          <a:p>
            <a:r>
              <a:rPr lang="en-IN" dirty="0"/>
              <a:t>Unlike many other programs, T-groups are concerned with the real problems existing within the group itself.</a:t>
            </a:r>
          </a:p>
          <a:p>
            <a:endParaRPr lang="en-IN" dirty="0"/>
          </a:p>
          <a:p>
            <a:r>
              <a:rPr lang="en-IN" dirty="0"/>
              <a:t>People are helped to become more responsive to others’ sensitivities and work more harmoniously and responsibly together by encouraging them to interact freely and actively.</a:t>
            </a:r>
          </a:p>
          <a:p>
            <a:endParaRPr lang="en-IN" dirty="0"/>
          </a:p>
          <a:p>
            <a:r>
              <a:rPr lang="en-IN" dirty="0"/>
              <a:t>The members are enabled to recognize group dynamics and diagnose human relationship problems. The participants are encouraged to communicate thoughts and feelings with each other in an open, unstructured, warm and honest manner than is typically done in the usual work or social situation.</a:t>
            </a:r>
          </a:p>
          <a:p>
            <a:endParaRPr lang="en-IN" dirty="0"/>
          </a:p>
          <a:p>
            <a:r>
              <a:rPr lang="en-IN" dirty="0"/>
              <a:t>A beneficial outcome of the method is that participants find better means of behaviour for effective interpersonal relationships without the aid of power or authority over others. The method has to be used carefully as people may resent negative feedback and show anger in response. People have to be first prepared well to accept criticism in a constructive manner so that conflicts could be managed properly.</a:t>
            </a:r>
          </a:p>
        </p:txBody>
      </p:sp>
      <p:sp>
        <p:nvSpPr>
          <p:cNvPr id="4" name="Title 1"/>
          <p:cNvSpPr txBox="1">
            <a:spLocks/>
          </p:cNvSpPr>
          <p:nvPr/>
        </p:nvSpPr>
        <p:spPr>
          <a:xfrm>
            <a:off x="304800" y="457518"/>
            <a:ext cx="7848600" cy="11430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IN" sz="3200" b="1" dirty="0">
                <a:solidFill>
                  <a:schemeClr val="tx1">
                    <a:lumMod val="65000"/>
                    <a:lumOff val="35000"/>
                  </a:schemeClr>
                </a:solidFill>
              </a:rPr>
              <a:t>Sensitivity Training or T Group Training or Laboratory training Method</a:t>
            </a:r>
            <a:endParaRPr lang="en-US" sz="3200" b="1" dirty="0">
              <a:solidFill>
                <a:schemeClr val="tx1">
                  <a:lumMod val="65000"/>
                  <a:lumOff val="35000"/>
                </a:schemeClr>
              </a:solidFill>
            </a:endParaRPr>
          </a:p>
        </p:txBody>
      </p:sp>
    </p:spTree>
    <p:extLst>
      <p:ext uri="{BB962C8B-B14F-4D97-AF65-F5344CB8AC3E}">
        <p14:creationId xmlns:p14="http://schemas.microsoft.com/office/powerpoint/2010/main" val="409937921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3487" y="402264"/>
            <a:ext cx="7239000" cy="664536"/>
          </a:xfrm>
        </p:spPr>
        <p:txBody>
          <a:bodyPr anchor="t" anchorCtr="0">
            <a:noAutofit/>
          </a:bodyPr>
          <a:lstStyle/>
          <a:p>
            <a:pPr algn="ctr"/>
            <a:r>
              <a:rPr lang="en-US" dirty="0">
                <a:solidFill>
                  <a:schemeClr val="bg2">
                    <a:lumMod val="50000"/>
                  </a:schemeClr>
                </a:solidFill>
                <a:latin typeface="Times New Roman" pitchFamily="18" charset="0"/>
                <a:cs typeface="Times New Roman" pitchFamily="18" charset="0"/>
              </a:rPr>
              <a:t>Training</a:t>
            </a:r>
            <a:r>
              <a:rPr lang="en-US" dirty="0"/>
              <a:t> </a:t>
            </a:r>
            <a:r>
              <a:rPr lang="en-US" dirty="0">
                <a:solidFill>
                  <a:schemeClr val="bg2">
                    <a:lumMod val="50000"/>
                  </a:schemeClr>
                </a:solidFill>
                <a:latin typeface="Times New Roman" pitchFamily="18" charset="0"/>
                <a:cs typeface="Times New Roman" pitchFamily="18" charset="0"/>
              </a:rPr>
              <a:t>?</a:t>
            </a:r>
            <a:endParaRPr lang="en-IN" dirty="0">
              <a:solidFill>
                <a:schemeClr val="bg2">
                  <a:lumMod val="50000"/>
                </a:schemeClr>
              </a:solidFill>
              <a:latin typeface="Times New Roman" pitchFamily="18" charset="0"/>
              <a:cs typeface="Times New Roman" pitchFamily="18" charset="0"/>
            </a:endParaRPr>
          </a:p>
        </p:txBody>
      </p:sp>
      <p:sp>
        <p:nvSpPr>
          <p:cNvPr id="3" name="Content Placeholder 2"/>
          <p:cNvSpPr>
            <a:spLocks noGrp="1"/>
          </p:cNvSpPr>
          <p:nvPr>
            <p:ph idx="1"/>
          </p:nvPr>
        </p:nvSpPr>
        <p:spPr/>
        <p:txBody>
          <a:bodyPr/>
          <a:lstStyle/>
          <a:p>
            <a:endParaRPr lang="en-IN"/>
          </a:p>
        </p:txBody>
      </p:sp>
      <p:pic>
        <p:nvPicPr>
          <p:cNvPr id="5122" name="Picture 2" descr="C:\Users\SANJULA\Desktop\Training_&amp;_development\Untitled.png"/>
          <p:cNvPicPr>
            <a:picLocks noChangeAspect="1" noChangeArrowheads="1"/>
          </p:cNvPicPr>
          <p:nvPr/>
        </p:nvPicPr>
        <p:blipFill>
          <a:blip r:embed="rId2"/>
          <a:srcRect/>
          <a:stretch>
            <a:fillRect/>
          </a:stretch>
        </p:blipFill>
        <p:spPr bwMode="auto">
          <a:xfrm>
            <a:off x="685800" y="1570785"/>
            <a:ext cx="7395287" cy="4724400"/>
          </a:xfrm>
          <a:prstGeom prst="rect">
            <a:avLst/>
          </a:prstGeom>
          <a:noFill/>
        </p:spPr>
      </p:pic>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55000" lnSpcReduction="20000"/>
          </a:bodyPr>
          <a:lstStyle/>
          <a:p>
            <a:r>
              <a:rPr lang="en-IN" dirty="0"/>
              <a:t>IBT is a method where the trainee is required to examine a basket full of papers and files relating to his area of work and make recommendations on problems contained in them. </a:t>
            </a:r>
          </a:p>
          <a:p>
            <a:endParaRPr lang="en-IN" dirty="0"/>
          </a:p>
          <a:p>
            <a:r>
              <a:rPr lang="en-IN" dirty="0"/>
              <a:t>This method is meant for trainees in a managerial level to improve their decision-making and problem-solving abilities.</a:t>
            </a:r>
          </a:p>
          <a:p>
            <a:endParaRPr lang="en-IN" dirty="0"/>
          </a:p>
          <a:p>
            <a:r>
              <a:rPr lang="en-IN" dirty="0"/>
              <a:t>This is a form of simulation training designed around day to- day business situations and hence is transferable to the job experiences.</a:t>
            </a:r>
          </a:p>
          <a:p>
            <a:endParaRPr lang="en-IN" dirty="0"/>
          </a:p>
          <a:p>
            <a:r>
              <a:rPr lang="en-IN" dirty="0"/>
              <a:t>The participant is usually asked to establish priorities for and then handle a number of office papers, such as memoranda, reports, telephone messages and emails that would typically cross a manager’s desk. </a:t>
            </a:r>
          </a:p>
          <a:p>
            <a:endParaRPr lang="en-IN" dirty="0"/>
          </a:p>
          <a:p>
            <a:r>
              <a:rPr lang="en-IN" dirty="0"/>
              <a:t>The method has at least two main stages. At the outset, the participant starts by working through the case within a specified time limit all by himself without discussing the details with anyone. Subsequently, other participants analyse and discuss the questions of who’s, which’s, how’s, what’s, where’s, why’s and when’s of each decision or step. The merits of this method include the best of traditional case study at the same time combining the refinements to allow greater flexibility, realism and involvement.</a:t>
            </a:r>
          </a:p>
          <a:p>
            <a:r>
              <a:rPr lang="en-IN" dirty="0"/>
              <a:t>The emphasis here is to understand things thoroughly, which is an opportunity too rarely presented during busy working days. It is done in a permissive atmosphere of experimenting and learning, rather than within the confines of a boss subordinate relationship.</a:t>
            </a:r>
          </a:p>
        </p:txBody>
      </p:sp>
      <p:sp>
        <p:nvSpPr>
          <p:cNvPr id="4" name="Title 1"/>
          <p:cNvSpPr txBox="1">
            <a:spLocks/>
          </p:cNvSpPr>
          <p:nvPr/>
        </p:nvSpPr>
        <p:spPr>
          <a:xfrm>
            <a:off x="609600" y="457518"/>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200" b="1" dirty="0">
                <a:solidFill>
                  <a:schemeClr val="tx1">
                    <a:lumMod val="65000"/>
                    <a:lumOff val="35000"/>
                  </a:schemeClr>
                </a:solidFill>
              </a:rPr>
              <a:t>In-Basket Training(IBT) Method</a:t>
            </a:r>
            <a:endParaRPr lang="en-US" sz="3200" dirty="0">
              <a:solidFill>
                <a:schemeClr val="tx1">
                  <a:lumMod val="65000"/>
                  <a:lumOff val="35000"/>
                </a:schemeClr>
              </a:solidFill>
            </a:endParaRPr>
          </a:p>
        </p:txBody>
      </p:sp>
    </p:spTree>
    <p:extLst>
      <p:ext uri="{BB962C8B-B14F-4D97-AF65-F5344CB8AC3E}">
        <p14:creationId xmlns:p14="http://schemas.microsoft.com/office/powerpoint/2010/main" val="409937921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62500" lnSpcReduction="20000"/>
          </a:bodyPr>
          <a:lstStyle/>
          <a:p>
            <a:r>
              <a:rPr lang="en-IN" dirty="0"/>
              <a:t>This training method is chosen while preparing a second-line leader to take up the role of the headship, in which case, the candidate could not benefit by sending them to any other formal training program. </a:t>
            </a:r>
          </a:p>
          <a:p>
            <a:endParaRPr lang="en-IN" dirty="0"/>
          </a:p>
          <a:p>
            <a:r>
              <a:rPr lang="en-IN" dirty="0"/>
              <a:t>The best way to be trained for a future executive position would be through direct participant observation of the crucial events that take place in the present incumbent’s work life. </a:t>
            </a:r>
          </a:p>
          <a:p>
            <a:endParaRPr lang="en-IN" dirty="0"/>
          </a:p>
          <a:p>
            <a:r>
              <a:rPr lang="en-IN" dirty="0"/>
              <a:t>The trainees are made to remain in the company of the role model whose work is to be learnt by the trainees. </a:t>
            </a:r>
          </a:p>
          <a:p>
            <a:endParaRPr lang="en-IN" dirty="0"/>
          </a:p>
          <a:p>
            <a:r>
              <a:rPr lang="en-IN" dirty="0"/>
              <a:t>Trainees learn the intricacies of a job of high level, by physically being in the presence of the job-holder. Closely following the styles of working permits greater degree of learning besides helping the trainee to imbibe the values and principles adhered to by the model. </a:t>
            </a:r>
          </a:p>
          <a:p>
            <a:endParaRPr lang="en-IN" dirty="0"/>
          </a:p>
          <a:p>
            <a:r>
              <a:rPr lang="en-IN" dirty="0"/>
              <a:t>Yet, care needs to be taken to avoid situations wherein trainees are not warmly welcomed and are seen by supervisors in the department as obstacles to their routines.</a:t>
            </a:r>
          </a:p>
        </p:txBody>
      </p:sp>
      <p:sp>
        <p:nvSpPr>
          <p:cNvPr id="4" name="Title 1"/>
          <p:cNvSpPr txBox="1">
            <a:spLocks/>
          </p:cNvSpPr>
          <p:nvPr/>
        </p:nvSpPr>
        <p:spPr>
          <a:xfrm>
            <a:off x="609600" y="457518"/>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200" b="1" dirty="0">
                <a:solidFill>
                  <a:schemeClr val="tx1">
                    <a:lumMod val="65000"/>
                    <a:lumOff val="35000"/>
                  </a:schemeClr>
                </a:solidFill>
              </a:rPr>
              <a:t>Work Shadowing Method</a:t>
            </a:r>
            <a:endParaRPr lang="en-US" sz="3200" dirty="0">
              <a:solidFill>
                <a:schemeClr val="tx1">
                  <a:lumMod val="65000"/>
                  <a:lumOff val="35000"/>
                </a:schemeClr>
              </a:solidFill>
            </a:endParaRPr>
          </a:p>
        </p:txBody>
      </p:sp>
    </p:spTree>
    <p:extLst>
      <p:ext uri="{BB962C8B-B14F-4D97-AF65-F5344CB8AC3E}">
        <p14:creationId xmlns:p14="http://schemas.microsoft.com/office/powerpoint/2010/main" val="409937921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62500" lnSpcReduction="20000"/>
          </a:bodyPr>
          <a:lstStyle/>
          <a:p>
            <a:pPr algn="just"/>
            <a:r>
              <a:rPr lang="en-IN" b="1" dirty="0"/>
              <a:t>PIM </a:t>
            </a:r>
            <a:r>
              <a:rPr lang="en-IN" dirty="0"/>
              <a:t>provides instruction without the face-to-face intervention of an instructor</a:t>
            </a:r>
            <a:r>
              <a:rPr lang="en-IN" b="1" dirty="0"/>
              <a:t>. </a:t>
            </a:r>
          </a:p>
          <a:p>
            <a:pPr algn="just"/>
            <a:endParaRPr lang="en-IN" b="1" dirty="0"/>
          </a:p>
          <a:p>
            <a:pPr algn="just"/>
            <a:r>
              <a:rPr lang="en-IN" dirty="0"/>
              <a:t>To ensure a sequential approach to learning, instructions are designed in such a way that all future learning depends on acquisition and retention of previous learning. </a:t>
            </a:r>
          </a:p>
          <a:p>
            <a:pPr algn="just"/>
            <a:endParaRPr lang="en-IN" dirty="0"/>
          </a:p>
          <a:p>
            <a:pPr algn="just"/>
            <a:r>
              <a:rPr lang="en-IN" dirty="0"/>
              <a:t>With this method, information is broken down into small portions called ‘frames’. The learner reads each frame in sequence and responds to questions designed to verify learning.</a:t>
            </a:r>
          </a:p>
          <a:p>
            <a:pPr algn="just"/>
            <a:endParaRPr lang="en-IN" dirty="0"/>
          </a:p>
          <a:p>
            <a:pPr algn="just"/>
            <a:r>
              <a:rPr lang="en-IN" dirty="0"/>
              <a:t>Based on the answers given by the trainees they are provided with immediate feedback on response accuracy. If the learners have got all the answers right, they proceed to the next frame. If not they repeat the frame.</a:t>
            </a:r>
          </a:p>
          <a:p>
            <a:pPr algn="just"/>
            <a:endParaRPr lang="en-IN" dirty="0"/>
          </a:p>
          <a:p>
            <a:pPr algn="just"/>
            <a:r>
              <a:rPr lang="en-IN" dirty="0"/>
              <a:t>Primary features of this approach are immediate reinforcement and the ability of learners to proceed at their own pace. Programmed instructions may be presented in a book or in computers.</a:t>
            </a:r>
          </a:p>
        </p:txBody>
      </p:sp>
      <p:sp>
        <p:nvSpPr>
          <p:cNvPr id="4" name="Title 1"/>
          <p:cNvSpPr txBox="1">
            <a:spLocks/>
          </p:cNvSpPr>
          <p:nvPr/>
        </p:nvSpPr>
        <p:spPr>
          <a:xfrm>
            <a:off x="609600" y="457518"/>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IN" sz="3200" b="1" dirty="0">
                <a:solidFill>
                  <a:schemeClr val="tx1">
                    <a:lumMod val="65000"/>
                    <a:lumOff val="35000"/>
                  </a:schemeClr>
                </a:solidFill>
              </a:rPr>
              <a:t>Programmed Instruction </a:t>
            </a:r>
            <a:r>
              <a:rPr lang="en-US" sz="3200" b="1" dirty="0">
                <a:solidFill>
                  <a:schemeClr val="tx1">
                    <a:lumMod val="65000"/>
                    <a:lumOff val="35000"/>
                  </a:schemeClr>
                </a:solidFill>
              </a:rPr>
              <a:t>Method (PIM)</a:t>
            </a:r>
            <a:endParaRPr lang="en-US" sz="3200" dirty="0">
              <a:solidFill>
                <a:schemeClr val="tx1">
                  <a:lumMod val="65000"/>
                  <a:lumOff val="35000"/>
                </a:schemeClr>
              </a:solidFill>
            </a:endParaRPr>
          </a:p>
        </p:txBody>
      </p:sp>
    </p:spTree>
    <p:extLst>
      <p:ext uri="{BB962C8B-B14F-4D97-AF65-F5344CB8AC3E}">
        <p14:creationId xmlns:p14="http://schemas.microsoft.com/office/powerpoint/2010/main" val="406071081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55000" lnSpcReduction="20000"/>
          </a:bodyPr>
          <a:lstStyle/>
          <a:p>
            <a:r>
              <a:rPr lang="en-IN" dirty="0"/>
              <a:t>The method has a lot of unique advantages when compared to other methods.</a:t>
            </a:r>
          </a:p>
          <a:p>
            <a:endParaRPr lang="en-IN" dirty="0"/>
          </a:p>
          <a:p>
            <a:r>
              <a:rPr lang="en-IN" dirty="0"/>
              <a:t>First, this method stresses upon the sharing of expertise by all the participants, unlike other methods where the instructor supplies most of the inputs and might even look down upon trainees as people who are ignorant or unskilled in the topic being covered. </a:t>
            </a:r>
          </a:p>
          <a:p>
            <a:endParaRPr lang="en-IN" dirty="0"/>
          </a:p>
          <a:p>
            <a:r>
              <a:rPr lang="en-IN" dirty="0"/>
              <a:t>LSIE is based on the belief that all the participants, by virtue of being in their job for a certain period of time, possess some degree of expertise that need to be shared and combined with that of others.</a:t>
            </a:r>
          </a:p>
          <a:p>
            <a:endParaRPr lang="en-IN" dirty="0"/>
          </a:p>
          <a:p>
            <a:r>
              <a:rPr lang="en-IN" dirty="0"/>
              <a:t>Second advantage is that this method transcends the limitation of other methods in terms of the number of people who could be trained per batch. The major advantage of this method is that a group </a:t>
            </a:r>
            <a:r>
              <a:rPr lang="en-IN" b="1" dirty="0"/>
              <a:t>as large as 300 – 400 members</a:t>
            </a:r>
            <a:r>
              <a:rPr lang="en-IN" dirty="0"/>
              <a:t> could be trained simultaneously without losing the effectiveness of other training methods. The third advantage is the use of group processes. While the trainer limits his role with a brief but inspiring presentation to stimulate thinking of the participant, the methods paves way for active involvement of all the participants who are assigned various roles such as sub-group leader, recorder, summarizer, presenter etc. A fourth advantage of the LSIE is that the group emphasizes on extensive on-the-spot documentation of viewpoints expressed by people. Finally, the method culminates in the entire large group addressing to the common issues. At this stage, priority is to be set on areas of intervention and a plan of action is drawn and accepted based on voting by members, thereby building commitment of all the participants to implement the agreed upon plans. A disadvantage of the method could be that it requires a lot of volunteers to assist the proceedings.</a:t>
            </a:r>
          </a:p>
        </p:txBody>
      </p:sp>
      <p:sp>
        <p:nvSpPr>
          <p:cNvPr id="4" name="Title 1"/>
          <p:cNvSpPr txBox="1">
            <a:spLocks/>
          </p:cNvSpPr>
          <p:nvPr/>
        </p:nvSpPr>
        <p:spPr>
          <a:xfrm>
            <a:off x="609600" y="457518"/>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IN" sz="3200" b="1" dirty="0">
                <a:solidFill>
                  <a:schemeClr val="tx1">
                    <a:lumMod val="65000"/>
                    <a:lumOff val="35000"/>
                  </a:schemeClr>
                </a:solidFill>
              </a:rPr>
              <a:t>Large Scale Interactive Events (LSIE)</a:t>
            </a:r>
            <a:r>
              <a:rPr lang="en-US" sz="3200" b="1" dirty="0">
                <a:solidFill>
                  <a:schemeClr val="tx1">
                    <a:lumMod val="65000"/>
                    <a:lumOff val="35000"/>
                  </a:schemeClr>
                </a:solidFill>
              </a:rPr>
              <a:t> Method</a:t>
            </a:r>
            <a:endParaRPr lang="en-US" sz="3200" dirty="0">
              <a:solidFill>
                <a:schemeClr val="tx1">
                  <a:lumMod val="65000"/>
                  <a:lumOff val="35000"/>
                </a:schemeClr>
              </a:solidFill>
            </a:endParaRPr>
          </a:p>
        </p:txBody>
      </p:sp>
    </p:spTree>
    <p:extLst>
      <p:ext uri="{BB962C8B-B14F-4D97-AF65-F5344CB8AC3E}">
        <p14:creationId xmlns:p14="http://schemas.microsoft.com/office/powerpoint/2010/main" val="419636765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70000" lnSpcReduction="20000"/>
          </a:bodyPr>
          <a:lstStyle/>
          <a:p>
            <a:r>
              <a:rPr lang="en-IN" dirty="0"/>
              <a:t>This method involves emulation of behaviour from a reference group or a role model whose behaviour is shown live before the trainees or by using videotapes or Compact discs (VCD).</a:t>
            </a:r>
          </a:p>
          <a:p>
            <a:endParaRPr lang="en-IN" dirty="0"/>
          </a:p>
          <a:p>
            <a:r>
              <a:rPr lang="en-IN" dirty="0"/>
              <a:t>The method entails recording and producing events or situations with clear descriptions in order to cover certain subjects. The footage could be viewed, reviewed and discussed to enhance learning quality. </a:t>
            </a:r>
          </a:p>
          <a:p>
            <a:endParaRPr lang="en-IN" dirty="0"/>
          </a:p>
          <a:p>
            <a:r>
              <a:rPr lang="en-IN" dirty="0"/>
              <a:t>The advantages of using this method are many. Many events and discussions can be put on one tape or CD. It is a handy method for small firms that cannot afford more expensive approaches. It is particularly helpful for first-line supervisors.</a:t>
            </a:r>
          </a:p>
          <a:p>
            <a:endParaRPr lang="en-IN" dirty="0"/>
          </a:p>
          <a:p>
            <a:r>
              <a:rPr lang="en-IN" dirty="0"/>
              <a:t>Observing a powerful model in the audio-visual form could help learn activities like mediating during conflict situations, handling customer complaints and grievances. The challenges involved in using the method include the high level of one-time production costs in the initial stage. Moreover, projectors and other expensive gadgets would be required along with continuous power supply.</a:t>
            </a:r>
          </a:p>
        </p:txBody>
      </p:sp>
      <p:sp>
        <p:nvSpPr>
          <p:cNvPr id="4" name="Title 1"/>
          <p:cNvSpPr txBox="1">
            <a:spLocks/>
          </p:cNvSpPr>
          <p:nvPr/>
        </p:nvSpPr>
        <p:spPr>
          <a:xfrm>
            <a:off x="609600" y="457518"/>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IN" sz="3200" b="1" dirty="0">
                <a:solidFill>
                  <a:schemeClr val="tx1">
                    <a:lumMod val="65000"/>
                    <a:lumOff val="35000"/>
                  </a:schemeClr>
                </a:solidFill>
              </a:rPr>
              <a:t>Behaviour Modelling </a:t>
            </a:r>
            <a:r>
              <a:rPr lang="en-US" sz="3200" b="1" dirty="0">
                <a:solidFill>
                  <a:schemeClr val="tx1">
                    <a:lumMod val="65000"/>
                    <a:lumOff val="35000"/>
                  </a:schemeClr>
                </a:solidFill>
              </a:rPr>
              <a:t>Method</a:t>
            </a:r>
            <a:endParaRPr lang="en-US" sz="3200" dirty="0">
              <a:solidFill>
                <a:schemeClr val="tx1">
                  <a:lumMod val="65000"/>
                  <a:lumOff val="35000"/>
                </a:schemeClr>
              </a:solidFill>
            </a:endParaRPr>
          </a:p>
        </p:txBody>
      </p:sp>
    </p:spTree>
    <p:extLst>
      <p:ext uri="{BB962C8B-B14F-4D97-AF65-F5344CB8AC3E}">
        <p14:creationId xmlns:p14="http://schemas.microsoft.com/office/powerpoint/2010/main" val="404018919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algn="just"/>
            <a:r>
              <a:rPr lang="en-IN" sz="1800" dirty="0"/>
              <a:t>This method is designed based on the structure, styles and contents of assessment centres used to assess the potential of an individual to meet the demands of a higher-level managerial position. </a:t>
            </a:r>
          </a:p>
          <a:p>
            <a:pPr algn="just"/>
            <a:endParaRPr lang="en-IN" sz="1800" dirty="0"/>
          </a:p>
          <a:p>
            <a:pPr algn="just"/>
            <a:r>
              <a:rPr lang="en-IN" sz="1800" dirty="0"/>
              <a:t>Multiple facilitators observe the members performing multiple tasks according to multiple criteria, using multiple methods. </a:t>
            </a:r>
          </a:p>
          <a:p>
            <a:pPr algn="just"/>
            <a:endParaRPr lang="en-IN" sz="1800" dirty="0"/>
          </a:p>
          <a:p>
            <a:pPr algn="just"/>
            <a:r>
              <a:rPr lang="en-IN" sz="1800" dirty="0"/>
              <a:t>However, the difference in development centres is that they focus their attention on helping to improve the potential of the persons participating in the sessions. </a:t>
            </a:r>
          </a:p>
          <a:p>
            <a:pPr algn="just"/>
            <a:endParaRPr lang="en-IN" sz="1800" dirty="0"/>
          </a:p>
          <a:p>
            <a:pPr algn="just"/>
            <a:r>
              <a:rPr lang="en-IN" sz="1800" dirty="0"/>
              <a:t>This method of training is found effective in building leadership, decision-making, goal setting and counselling skills in experienced trainees.</a:t>
            </a:r>
          </a:p>
        </p:txBody>
      </p:sp>
      <p:sp>
        <p:nvSpPr>
          <p:cNvPr id="4" name="Title 1"/>
          <p:cNvSpPr txBox="1">
            <a:spLocks/>
          </p:cNvSpPr>
          <p:nvPr/>
        </p:nvSpPr>
        <p:spPr>
          <a:xfrm>
            <a:off x="609600" y="457518"/>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IN" sz="3200" b="1" dirty="0">
                <a:solidFill>
                  <a:schemeClr val="tx1">
                    <a:lumMod val="65000"/>
                    <a:lumOff val="35000"/>
                  </a:schemeClr>
                </a:solidFill>
              </a:rPr>
              <a:t>Development Centre </a:t>
            </a:r>
            <a:r>
              <a:rPr lang="en-US" sz="3200" b="1" dirty="0">
                <a:solidFill>
                  <a:schemeClr val="tx1">
                    <a:lumMod val="65000"/>
                    <a:lumOff val="35000"/>
                  </a:schemeClr>
                </a:solidFill>
              </a:rPr>
              <a:t>Method</a:t>
            </a:r>
            <a:endParaRPr lang="en-US" sz="3200" dirty="0">
              <a:solidFill>
                <a:schemeClr val="tx1">
                  <a:lumMod val="65000"/>
                  <a:lumOff val="35000"/>
                </a:schemeClr>
              </a:solidFill>
            </a:endParaRPr>
          </a:p>
        </p:txBody>
      </p:sp>
    </p:spTree>
    <p:extLst>
      <p:ext uri="{BB962C8B-B14F-4D97-AF65-F5344CB8AC3E}">
        <p14:creationId xmlns:p14="http://schemas.microsoft.com/office/powerpoint/2010/main" val="404018919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chemeClr val="tx1">
                    <a:lumMod val="65000"/>
                    <a:lumOff val="35000"/>
                  </a:schemeClr>
                </a:solidFill>
                <a:latin typeface="+mj-lt"/>
                <a:cs typeface="+mj-cs"/>
              </a:rPr>
              <a:t>Demerits of Development methods </a:t>
            </a:r>
          </a:p>
        </p:txBody>
      </p:sp>
      <p:sp>
        <p:nvSpPr>
          <p:cNvPr id="3" name="Content Placeholder 2"/>
          <p:cNvSpPr>
            <a:spLocks noGrp="1"/>
          </p:cNvSpPr>
          <p:nvPr>
            <p:ph idx="1"/>
          </p:nvPr>
        </p:nvSpPr>
        <p:spPr/>
        <p:txBody>
          <a:bodyPr>
            <a:noAutofit/>
          </a:bodyPr>
          <a:lstStyle/>
          <a:p>
            <a:pPr algn="just" fontAlgn="base"/>
            <a:r>
              <a:rPr lang="en-US" sz="1600" b="1" dirty="0"/>
              <a:t>The chief demerits of the coaching methods are as follows:</a:t>
            </a:r>
            <a:endParaRPr lang="en-US" sz="1600" dirty="0"/>
          </a:p>
          <a:p>
            <a:pPr algn="just" fontAlgn="base"/>
            <a:endParaRPr lang="en-US" sz="1600" dirty="0"/>
          </a:p>
          <a:p>
            <a:pPr algn="just" fontAlgn="base"/>
            <a:r>
              <a:rPr lang="en-US" sz="1600" dirty="0"/>
              <a:t>The trainer may impose upon the trainees his work habits, ideas, beliefs, and methods of doing the work. Coaching method, therefore, has a tendency to perpetuate the current management styles and practices rather than promoting innovative styles.</a:t>
            </a:r>
          </a:p>
          <a:p>
            <a:pPr algn="just" fontAlgn="base"/>
            <a:endParaRPr lang="en-US" sz="1600" dirty="0"/>
          </a:p>
          <a:p>
            <a:pPr algn="just" fontAlgn="base"/>
            <a:r>
              <a:rPr lang="en-US" sz="1600" dirty="0"/>
              <a:t>The effectiveness of coaching methods depends on the ability of the trainer. If the trainer is inexperienced, possesses pseudo-knowledge, and follows dogmatic principles, there would not be any use of coaching the trainee executives.</a:t>
            </a:r>
          </a:p>
          <a:p>
            <a:pPr algn="just" fontAlgn="base"/>
            <a:endParaRPr lang="en-US" sz="1600" dirty="0"/>
          </a:p>
          <a:p>
            <a:pPr algn="just" fontAlgn="base"/>
            <a:r>
              <a:rPr lang="en-US" sz="1600" dirty="0"/>
              <a:t>Coaching method would be effective if the superior has extraordinary communicative skills, and if he provides a common platform for exchanging the ideas with the trainee executives without becoming too comment, and if he has the capacity to stimulate the executives to learn and practice the work</a:t>
            </a:r>
          </a:p>
          <a:p>
            <a:pPr algn="just"/>
            <a:endParaRPr lang="en-US" sz="1600" dirty="0"/>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fontAlgn="base"/>
            <a:r>
              <a:rPr lang="en-US" sz="2000" b="1" dirty="0"/>
              <a:t>Demerits of understudy method:</a:t>
            </a:r>
          </a:p>
          <a:p>
            <a:pPr fontAlgn="base"/>
            <a:endParaRPr lang="en-US" sz="2400" dirty="0"/>
          </a:p>
          <a:p>
            <a:pPr algn="just" fontAlgn="base"/>
            <a:r>
              <a:rPr lang="en-US" sz="1800" dirty="0"/>
              <a:t>If a wrong person is selected as ‘understudy’ (due to favoritism or any other factor) there are opportunities for sizable errors which may turn out to be costly to the entire organization.</a:t>
            </a:r>
          </a:p>
          <a:p>
            <a:pPr algn="just" fontAlgn="base"/>
            <a:endParaRPr lang="en-US" sz="1800" dirty="0"/>
          </a:p>
          <a:p>
            <a:pPr algn="just" fontAlgn="base"/>
            <a:r>
              <a:rPr lang="en-US" sz="1800" dirty="0"/>
              <a:t>The understudy may be picked up by the superior and in this process the may exhibit favoritism; this may promote the tendencies of sycophancy and perpetuation of the existing practices of in-breeding.</a:t>
            </a:r>
          </a:p>
          <a:p>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777240"/>
            <a:ext cx="8229600" cy="5714683"/>
          </a:xfrm>
        </p:spPr>
        <p:txBody>
          <a:bodyPr>
            <a:normAutofit fontScale="70000" lnSpcReduction="20000"/>
          </a:bodyPr>
          <a:lstStyle/>
          <a:p>
            <a:pPr marL="0" indent="0" fontAlgn="base">
              <a:buNone/>
            </a:pPr>
            <a:r>
              <a:rPr lang="en-US" sz="3400" b="1" u="sng" dirty="0"/>
              <a:t>Job rotation suffers from the following defects:</a:t>
            </a:r>
          </a:p>
          <a:p>
            <a:pPr marL="0" indent="0" fontAlgn="base">
              <a:buNone/>
            </a:pPr>
            <a:endParaRPr lang="en-US" sz="3400" b="1" u="sng" dirty="0"/>
          </a:p>
          <a:p>
            <a:pPr fontAlgn="base"/>
            <a:endParaRPr lang="en-US" dirty="0"/>
          </a:p>
          <a:p>
            <a:pPr fontAlgn="base"/>
            <a:r>
              <a:rPr lang="en-US" dirty="0"/>
              <a:t>Job rotation may result in over-centralization; inflexibility and inefficiency.</a:t>
            </a:r>
          </a:p>
          <a:p>
            <a:pPr fontAlgn="base"/>
            <a:endParaRPr lang="en-US" dirty="0"/>
          </a:p>
          <a:p>
            <a:pPr fontAlgn="base"/>
            <a:r>
              <a:rPr lang="en-US" dirty="0"/>
              <a:t>Job rotation has the disadvantages of a ‘musical chairs game’ because it leaves behind some executives who are not at all rotated and some are constantly rotated either by virtue of their cleanness to their bosses or by their intelligence. This may lead to class-struggles between the executives who are rotated and those who are not.</a:t>
            </a:r>
          </a:p>
          <a:p>
            <a:pPr fontAlgn="base"/>
            <a:endParaRPr lang="en-US" dirty="0"/>
          </a:p>
          <a:p>
            <a:pPr fontAlgn="base"/>
            <a:r>
              <a:rPr lang="en-US" dirty="0"/>
              <a:t>Job rotation may involve frequent transfers which may upset the executive’s organizational, family, and home life.</a:t>
            </a:r>
          </a:p>
          <a:p>
            <a:pPr fontAlgn="base"/>
            <a:endParaRPr lang="en-US" dirty="0"/>
          </a:p>
          <a:p>
            <a:pPr fontAlgn="base"/>
            <a:r>
              <a:rPr lang="en-US" dirty="0"/>
              <a:t>Job rotation may also result in certain dysfunctional behaviors in terms of jealousy, cleavage, non-cooperation, friction within the departments, etc.</a:t>
            </a:r>
          </a:p>
          <a:p>
            <a:pPr fontAlgn="base"/>
            <a:endParaRPr lang="en-US" dirty="0"/>
          </a:p>
          <a:p>
            <a:pPr fontAlgn="base"/>
            <a:r>
              <a:rPr lang="en-US" dirty="0"/>
              <a:t>To make job rotation effective, executives who are rotated or. different jobs should be educated to view the change as an opportunity for genuine learning and experience.</a:t>
            </a:r>
          </a:p>
          <a:p>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43000"/>
            <a:ext cx="8229600" cy="4525963"/>
          </a:xfrm>
        </p:spPr>
        <p:txBody>
          <a:bodyPr>
            <a:normAutofit/>
          </a:bodyPr>
          <a:lstStyle/>
          <a:p>
            <a:pPr marL="0" indent="0" fontAlgn="base">
              <a:buNone/>
            </a:pPr>
            <a:r>
              <a:rPr lang="en-US" sz="2000" b="1" dirty="0"/>
              <a:t>The chief disadvantages of the in-basket method are:</a:t>
            </a:r>
            <a:endParaRPr lang="en-US" sz="2000" dirty="0"/>
          </a:p>
          <a:p>
            <a:pPr marL="0" indent="0" fontAlgn="base">
              <a:buNone/>
            </a:pPr>
            <a:endParaRPr lang="en-US" dirty="0"/>
          </a:p>
          <a:p>
            <a:pPr fontAlgn="base"/>
            <a:r>
              <a:rPr lang="en-US" sz="2000" dirty="0"/>
              <a:t>The in-basket method may discourage original ideas because the ideas of an executive may be turned down by the group a whole.</a:t>
            </a:r>
          </a:p>
          <a:p>
            <a:pPr fontAlgn="base"/>
            <a:endParaRPr lang="en-US" sz="2000" dirty="0"/>
          </a:p>
          <a:p>
            <a:pPr fontAlgn="base"/>
            <a:r>
              <a:rPr lang="en-US" sz="2000" dirty="0"/>
              <a:t>The solutions prescribed by the group of executives may not be accepted by the top management and hence the entire exercise may become redundant and unnecessary.</a:t>
            </a:r>
          </a:p>
          <a:p>
            <a:endParaRPr lang="en-US" sz="2200" dirty="0"/>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3200" dirty="0">
                <a:solidFill>
                  <a:schemeClr val="bg2">
                    <a:lumMod val="50000"/>
                  </a:schemeClr>
                </a:solidFill>
                <a:latin typeface="Times New Roman" pitchFamily="18" charset="0"/>
                <a:cs typeface="Times New Roman" pitchFamily="18" charset="0"/>
              </a:rPr>
              <a:t>Why T&amp;D ?</a:t>
            </a:r>
            <a:endParaRPr lang="en-IN" sz="3200" dirty="0">
              <a:solidFill>
                <a:schemeClr val="bg2">
                  <a:lumMod val="50000"/>
                </a:schemeClr>
              </a:solidFill>
              <a:latin typeface="Times New Roman" pitchFamily="18" charset="0"/>
              <a:cs typeface="Times New Roman" pitchFamily="18" charset="0"/>
            </a:endParaRPr>
          </a:p>
        </p:txBody>
      </p:sp>
      <p:sp>
        <p:nvSpPr>
          <p:cNvPr id="5" name="Content Placeholder 4"/>
          <p:cNvSpPr>
            <a:spLocks noGrp="1"/>
          </p:cNvSpPr>
          <p:nvPr>
            <p:ph idx="1"/>
          </p:nvPr>
        </p:nvSpPr>
        <p:spPr/>
        <p:txBody>
          <a:bodyPr/>
          <a:lstStyle/>
          <a:p>
            <a:pPr algn="ctr">
              <a:buNone/>
            </a:pPr>
            <a:endParaRPr lang="en-US" sz="2800" b="1" u="sng" dirty="0">
              <a:latin typeface="Times New Roman" pitchFamily="18" charset="0"/>
              <a:cs typeface="Times New Roman" pitchFamily="18" charset="0"/>
            </a:endParaRPr>
          </a:p>
          <a:p>
            <a:pPr algn="ctr">
              <a:buNone/>
            </a:pPr>
            <a:r>
              <a:rPr lang="en-US" sz="2800" b="1" u="sng" dirty="0">
                <a:latin typeface="Times New Roman" pitchFamily="18" charset="0"/>
                <a:cs typeface="Times New Roman" pitchFamily="18" charset="0"/>
              </a:rPr>
              <a:t>Training :</a:t>
            </a:r>
          </a:p>
          <a:p>
            <a:pPr algn="ctr">
              <a:buNone/>
            </a:pPr>
            <a:r>
              <a:rPr lang="en-US" sz="2800" dirty="0">
                <a:latin typeface="Times New Roman" pitchFamily="18" charset="0"/>
                <a:cs typeface="Times New Roman" pitchFamily="18" charset="0"/>
              </a:rPr>
              <a:t>       Helps the employees to do their           current  jobs.</a:t>
            </a:r>
          </a:p>
          <a:p>
            <a:pPr>
              <a:buNone/>
            </a:pPr>
            <a:endParaRPr lang="en-US" dirty="0">
              <a:latin typeface="Times New Roman" pitchFamily="18" charset="0"/>
              <a:cs typeface="Times New Roman" pitchFamily="18" charset="0"/>
            </a:endParaRPr>
          </a:p>
          <a:p>
            <a:pPr>
              <a:buNone/>
            </a:pPr>
            <a:endParaRPr lang="en-US" dirty="0">
              <a:latin typeface="Times New Roman" pitchFamily="18" charset="0"/>
              <a:cs typeface="Times New Roman" pitchFamily="18" charset="0"/>
            </a:endParaRPr>
          </a:p>
          <a:p>
            <a:pPr algn="ctr">
              <a:buNone/>
            </a:pPr>
            <a:r>
              <a:rPr lang="en-US" sz="2800" b="1" u="sng" dirty="0">
                <a:latin typeface="Times New Roman" pitchFamily="18" charset="0"/>
                <a:cs typeface="Times New Roman" pitchFamily="18" charset="0"/>
              </a:rPr>
              <a:t>Development : </a:t>
            </a:r>
          </a:p>
          <a:p>
            <a:pPr algn="ctr">
              <a:buNone/>
            </a:pPr>
            <a:r>
              <a:rPr lang="en-US" sz="2800" dirty="0">
                <a:latin typeface="Times New Roman" pitchFamily="18" charset="0"/>
                <a:cs typeface="Times New Roman" pitchFamily="18" charset="0"/>
              </a:rPr>
              <a:t>Helps the individual to handle future responsibilities</a:t>
            </a:r>
            <a:endParaRPr lang="en-IN" sz="2800" dirty="0">
              <a:latin typeface="Times New Roman" pitchFamily="18" charset="0"/>
              <a:cs typeface="Times New Roman"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320040"/>
            <a:ext cx="8229600" cy="1143000"/>
          </a:xfrm>
        </p:spPr>
        <p:txBody>
          <a:bodyPr>
            <a:noAutofit/>
          </a:bodyPr>
          <a:lstStyle/>
          <a:p>
            <a:r>
              <a:rPr lang="en-US" sz="2400" b="1" dirty="0">
                <a:solidFill>
                  <a:schemeClr val="tx1">
                    <a:lumMod val="65000"/>
                    <a:lumOff val="35000"/>
                  </a:schemeClr>
                </a:solidFill>
              </a:rPr>
              <a:t>Few Surprising Employee Development Statistics</a:t>
            </a:r>
            <a:endParaRPr lang="en-US" sz="2400" dirty="0">
              <a:solidFill>
                <a:schemeClr val="tx1">
                  <a:lumMod val="65000"/>
                  <a:lumOff val="35000"/>
                </a:schemeClr>
              </a:solidFill>
            </a:endParaRPr>
          </a:p>
        </p:txBody>
      </p:sp>
      <p:sp>
        <p:nvSpPr>
          <p:cNvPr id="3" name="Content Placeholder 2"/>
          <p:cNvSpPr>
            <a:spLocks noGrp="1"/>
          </p:cNvSpPr>
          <p:nvPr>
            <p:ph idx="1"/>
          </p:nvPr>
        </p:nvSpPr>
        <p:spPr>
          <a:xfrm>
            <a:off x="457200" y="1965960"/>
            <a:ext cx="8229600" cy="4525963"/>
          </a:xfrm>
        </p:spPr>
        <p:txBody>
          <a:bodyPr>
            <a:normAutofit/>
          </a:bodyPr>
          <a:lstStyle/>
          <a:p>
            <a:r>
              <a:rPr lang="en-US" sz="2000" dirty="0"/>
              <a:t>As one of the top three non-financial motivators, 76% of employees want opportunities as career growth.</a:t>
            </a:r>
          </a:p>
          <a:p>
            <a:pPr marL="0" indent="0">
              <a:buNone/>
            </a:pPr>
            <a:endParaRPr lang="en-US" sz="2000" dirty="0"/>
          </a:p>
          <a:p>
            <a:r>
              <a:rPr lang="en-US" sz="2000" dirty="0"/>
              <a:t>Many studies have found that certain non-financial motivators can be just as effective, if not more, than monetary rewards. Employees are looking for learning and development offerings that will help them on their professional journey in the long run.</a:t>
            </a:r>
          </a:p>
          <a:p>
            <a:endParaRPr lang="en-US" sz="2000" dirty="0"/>
          </a:p>
          <a:p>
            <a:r>
              <a:rPr lang="en-US" sz="2000" dirty="0"/>
              <a:t>25% of employees would be more satisfied at work if they were given the opportunity to do what they do best.</a:t>
            </a:r>
          </a:p>
          <a:p>
            <a:pPr marL="0" indent="0">
              <a:buNone/>
            </a:pPr>
            <a:endParaRPr lang="en-US" sz="2000" dirty="0"/>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92500" lnSpcReduction="20000"/>
          </a:bodyPr>
          <a:lstStyle/>
          <a:p>
            <a:endParaRPr lang="en-US" sz="2000" dirty="0"/>
          </a:p>
          <a:p>
            <a:r>
              <a:rPr lang="en-US" sz="2000" dirty="0"/>
              <a:t>The thing that many managers seem to instantly forget once they get that corner office is that employees want to be good at what they do, they want to succeed in their position. The problem is usually that they aren’t given the tools or opportunities to do so. Learning, development and training are all great ways to help employees reach their full potential.</a:t>
            </a:r>
          </a:p>
          <a:p>
            <a:endParaRPr lang="en-US" sz="2000" dirty="0"/>
          </a:p>
          <a:p>
            <a:r>
              <a:rPr lang="en-US" sz="2000" b="1" dirty="0"/>
              <a:t>Training and </a:t>
            </a:r>
            <a:r>
              <a:rPr lang="en-US" sz="2000" dirty="0"/>
              <a:t>development spend has risen</a:t>
            </a:r>
            <a:r>
              <a:rPr lang="en-US" sz="2000" b="1" dirty="0"/>
              <a:t> by 15% in the last year alone. </a:t>
            </a:r>
            <a:endParaRPr lang="en-US" sz="2000" dirty="0"/>
          </a:p>
          <a:p>
            <a:endParaRPr lang="en-US" sz="2000" dirty="0"/>
          </a:p>
          <a:p>
            <a:r>
              <a:rPr lang="en-US" sz="2000" dirty="0"/>
              <a:t>In fact, training spend has risen by about 25% since the tail end of the recent economic recession. That is a pretty serious trend in corporate spending, especially when you consider that training is known as one of the most discretionary spends in business. Employers are beginning to search for innovative ways to attract quality talent, bridge the skill gap and give employees a reason to stay –employee development is it.</a:t>
            </a:r>
          </a:p>
          <a:p>
            <a:endParaRPr lang="en-US" sz="2000" dirty="0"/>
          </a:p>
          <a:p>
            <a:endParaRPr lang="en-US" sz="2000" dirty="0"/>
          </a:p>
        </p:txBody>
      </p:sp>
      <p:sp>
        <p:nvSpPr>
          <p:cNvPr id="4" name="Title 1"/>
          <p:cNvSpPr>
            <a:spLocks noGrp="1"/>
          </p:cNvSpPr>
          <p:nvPr>
            <p:ph type="title"/>
          </p:nvPr>
        </p:nvSpPr>
        <p:spPr>
          <a:xfrm>
            <a:off x="457200" y="502920"/>
            <a:ext cx="8229600" cy="1143000"/>
          </a:xfrm>
        </p:spPr>
        <p:txBody>
          <a:bodyPr>
            <a:noAutofit/>
          </a:bodyPr>
          <a:lstStyle/>
          <a:p>
            <a:r>
              <a:rPr lang="en-US" sz="2400" b="1" dirty="0">
                <a:solidFill>
                  <a:schemeClr val="tx1">
                    <a:lumMod val="65000"/>
                    <a:lumOff val="35000"/>
                  </a:schemeClr>
                </a:solidFill>
              </a:rPr>
              <a:t>Few Surprising Employee Development Statistics [</a:t>
            </a:r>
            <a:r>
              <a:rPr lang="en-US" sz="2400" b="1" dirty="0" err="1">
                <a:solidFill>
                  <a:schemeClr val="tx1">
                    <a:lumMod val="65000"/>
                    <a:lumOff val="35000"/>
                  </a:schemeClr>
                </a:solidFill>
              </a:rPr>
              <a:t>cont</a:t>
            </a:r>
            <a:r>
              <a:rPr lang="en-US" sz="2400" b="1" dirty="0">
                <a:solidFill>
                  <a:schemeClr val="tx1">
                    <a:lumMod val="65000"/>
                    <a:lumOff val="35000"/>
                  </a:schemeClr>
                </a:solidFill>
              </a:rPr>
              <a:t>…]</a:t>
            </a:r>
            <a:endParaRPr lang="en-US" sz="2400" dirty="0">
              <a:solidFill>
                <a:schemeClr val="tx1">
                  <a:lumMod val="65000"/>
                  <a:lumOff val="35000"/>
                </a:schemeClr>
              </a:solidFill>
            </a:endParaRP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463357"/>
            <a:ext cx="8229600" cy="5074603"/>
          </a:xfrm>
        </p:spPr>
        <p:txBody>
          <a:bodyPr>
            <a:noAutofit/>
          </a:bodyPr>
          <a:lstStyle/>
          <a:p>
            <a:pPr algn="just"/>
            <a:r>
              <a:rPr lang="en-US" sz="1600" dirty="0"/>
              <a:t>Research tells us that over 70% of learning on the job occurs informally. Tweet that stat. </a:t>
            </a:r>
          </a:p>
          <a:p>
            <a:pPr algn="just"/>
            <a:endParaRPr lang="en-US" sz="1600" dirty="0"/>
          </a:p>
          <a:p>
            <a:pPr algn="just"/>
            <a:r>
              <a:rPr lang="en-US" sz="1600" dirty="0"/>
              <a:t>We think that’s great! We also think informal learning needs a formal edge to ensure that processes and practices remain aligned with organizational goals. Simple practices that don’t inhibit learning, but guide it, like 360 reviews, a great talent management program and total performance transparency.</a:t>
            </a:r>
          </a:p>
          <a:p>
            <a:pPr algn="just"/>
            <a:endParaRPr lang="en-US" sz="1600" dirty="0"/>
          </a:p>
          <a:p>
            <a:pPr algn="just"/>
            <a:r>
              <a:rPr lang="en-US" sz="1600" b="1" dirty="0"/>
              <a:t>40% of employees who receive </a:t>
            </a:r>
            <a:r>
              <a:rPr lang="en-US" sz="1600" dirty="0"/>
              <a:t>poor job training</a:t>
            </a:r>
            <a:r>
              <a:rPr lang="en-US" sz="1600" b="1" dirty="0"/>
              <a:t> leave their positions within the first year.</a:t>
            </a:r>
            <a:r>
              <a:rPr lang="en-US" sz="1600" dirty="0"/>
              <a:t> </a:t>
            </a:r>
          </a:p>
          <a:p>
            <a:pPr algn="just"/>
            <a:endParaRPr lang="en-US" sz="1600" dirty="0"/>
          </a:p>
          <a:p>
            <a:pPr algn="just"/>
            <a:r>
              <a:rPr lang="en-US" sz="1600" dirty="0"/>
              <a:t>These employees cited lack of skills training and development as the main reasons they chose to voluntarily leave their positions. Put simply, training and development efforts are seen by employees as an investment in them. It’s a “no-duh” in leadership that rewards and recognition are powerful motivators, but it’s a lesser-known fact that employee development is in high demand as a motivator.</a:t>
            </a:r>
          </a:p>
          <a:p>
            <a:pPr algn="just"/>
            <a:endParaRPr lang="en-US" sz="1600" dirty="0"/>
          </a:p>
          <a:p>
            <a:pPr algn="just"/>
            <a:endParaRPr lang="en-US" sz="1600" dirty="0"/>
          </a:p>
        </p:txBody>
      </p:sp>
      <p:sp>
        <p:nvSpPr>
          <p:cNvPr id="4" name="Title 1"/>
          <p:cNvSpPr>
            <a:spLocks noGrp="1"/>
          </p:cNvSpPr>
          <p:nvPr>
            <p:ph type="title"/>
          </p:nvPr>
        </p:nvSpPr>
        <p:spPr>
          <a:xfrm>
            <a:off x="457200" y="304800"/>
            <a:ext cx="8229600" cy="1066800"/>
          </a:xfrm>
        </p:spPr>
        <p:txBody>
          <a:bodyPr>
            <a:noAutofit/>
          </a:bodyPr>
          <a:lstStyle/>
          <a:p>
            <a:r>
              <a:rPr lang="en-US" sz="2400" b="1" dirty="0">
                <a:solidFill>
                  <a:schemeClr val="tx1">
                    <a:lumMod val="65000"/>
                    <a:lumOff val="35000"/>
                  </a:schemeClr>
                </a:solidFill>
              </a:rPr>
              <a:t>Few Surprising Employee Development Statistics [</a:t>
            </a:r>
            <a:r>
              <a:rPr lang="en-US" sz="2400" b="1" dirty="0" err="1">
                <a:solidFill>
                  <a:schemeClr val="tx1">
                    <a:lumMod val="65000"/>
                    <a:lumOff val="35000"/>
                  </a:schemeClr>
                </a:solidFill>
              </a:rPr>
              <a:t>cont</a:t>
            </a:r>
            <a:r>
              <a:rPr lang="en-US" sz="2400" b="1" dirty="0">
                <a:solidFill>
                  <a:schemeClr val="tx1">
                    <a:lumMod val="65000"/>
                    <a:lumOff val="35000"/>
                  </a:schemeClr>
                </a:solidFill>
              </a:rPr>
              <a:t>…]</a:t>
            </a:r>
            <a:endParaRPr lang="en-US" sz="2400" dirty="0">
              <a:solidFill>
                <a:schemeClr val="tx1">
                  <a:lumMod val="65000"/>
                  <a:lumOff val="35000"/>
                </a:schemeClr>
              </a:solidFill>
            </a:endParaRP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780288"/>
          </a:xfrm>
        </p:spPr>
        <p:txBody>
          <a:bodyPr>
            <a:normAutofit/>
          </a:bodyPr>
          <a:lstStyle/>
          <a:p>
            <a:r>
              <a:rPr lang="en-US" dirty="0">
                <a:solidFill>
                  <a:srgbClr val="FF0000"/>
                </a:solidFill>
              </a:rPr>
              <a:t>Company Profile</a:t>
            </a:r>
          </a:p>
        </p:txBody>
      </p:sp>
      <p:sp>
        <p:nvSpPr>
          <p:cNvPr id="3" name="Content Placeholder 2"/>
          <p:cNvSpPr>
            <a:spLocks noGrp="1"/>
          </p:cNvSpPr>
          <p:nvPr>
            <p:ph idx="1"/>
          </p:nvPr>
        </p:nvSpPr>
        <p:spPr>
          <a:xfrm>
            <a:off x="381000" y="1143000"/>
            <a:ext cx="7924800" cy="4953000"/>
          </a:xfrm>
        </p:spPr>
        <p:txBody>
          <a:bodyPr>
            <a:normAutofit lnSpcReduction="10000"/>
          </a:bodyPr>
          <a:lstStyle/>
          <a:p>
            <a:r>
              <a:rPr lang="en-US" b="1" dirty="0"/>
              <a:t>Infosys Limited</a:t>
            </a:r>
            <a:r>
              <a:rPr lang="en-US" dirty="0"/>
              <a:t> formally </a:t>
            </a:r>
            <a:r>
              <a:rPr lang="en-US" b="1" dirty="0"/>
              <a:t>Infosys Technologies</a:t>
            </a:r>
            <a:r>
              <a:rPr lang="en-US" dirty="0"/>
              <a:t> is an Indian global technology services company headquartered in Bangalore.</a:t>
            </a:r>
          </a:p>
          <a:p>
            <a:r>
              <a:rPr lang="en-US" dirty="0"/>
              <a:t> Infosys is ranked 27 in the list of top companies of India in Fortune India 500 list in 2011. It has offices in 29 countries and development centers in many countries. </a:t>
            </a:r>
          </a:p>
          <a:p>
            <a:r>
              <a:rPr lang="en-US" dirty="0"/>
              <a:t>Infosys had 145,088 employees of 85 nationalities as on December 31, 2011. </a:t>
            </a:r>
          </a:p>
          <a:p>
            <a:r>
              <a:rPr lang="en-US" dirty="0"/>
              <a:t>Infosys provides business consulting, technology, engineering and outsourcing services to help clients in over 30 countries.</a:t>
            </a: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95300" y="152400"/>
            <a:ext cx="7239000" cy="1828800"/>
          </a:xfrm>
        </p:spPr>
        <p:txBody>
          <a:bodyPr anchor="ctr" anchorCtr="0">
            <a:noAutofit/>
          </a:bodyPr>
          <a:lstStyle/>
          <a:p>
            <a:r>
              <a:rPr lang="en-IN" cap="none" dirty="0"/>
              <a:t>Training and Development initiatives are available at each milestone and cover the following- </a:t>
            </a:r>
            <a:endParaRPr lang="en-US" cap="none" dirty="0"/>
          </a:p>
        </p:txBody>
      </p:sp>
      <p:sp>
        <p:nvSpPr>
          <p:cNvPr id="3" name="Content Placeholder 2"/>
          <p:cNvSpPr>
            <a:spLocks noGrp="1"/>
          </p:cNvSpPr>
          <p:nvPr>
            <p:ph idx="1"/>
          </p:nvPr>
        </p:nvSpPr>
        <p:spPr>
          <a:xfrm>
            <a:off x="228600" y="2550486"/>
            <a:ext cx="7772400" cy="3953184"/>
          </a:xfrm>
        </p:spPr>
        <p:txBody>
          <a:bodyPr>
            <a:normAutofit/>
          </a:bodyPr>
          <a:lstStyle/>
          <a:p>
            <a:pPr lvl="0" algn="just"/>
            <a:r>
              <a:rPr lang="en-IN" b="1" dirty="0"/>
              <a:t>Technical training by Education &amp; Research department:</a:t>
            </a:r>
            <a:br>
              <a:rPr lang="en-IN" dirty="0"/>
            </a:br>
            <a:r>
              <a:rPr lang="en-IN" dirty="0"/>
              <a:t>Entry-level technical training program, which is for a duration of 14 weeks. This program has been certified by educationists as being equivalent to a BS program in the US. The Education &amp; Research (E&amp;R) department at Infosys offers a variety of training programs on a regular basis for Middle level employees as well. </a:t>
            </a:r>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609600" y="2057400"/>
            <a:ext cx="7848600" cy="2092881"/>
          </a:xfrm>
          <a:prstGeom prst="rect">
            <a:avLst/>
          </a:prstGeom>
        </p:spPr>
        <p:txBody>
          <a:bodyPr wrap="square">
            <a:spAutoFit/>
          </a:bodyPr>
          <a:lstStyle/>
          <a:p>
            <a:pPr marL="274320" indent="-274320">
              <a:spcBef>
                <a:spcPts val="600"/>
              </a:spcBef>
              <a:buClr>
                <a:schemeClr val="tx2"/>
              </a:buClr>
              <a:buSzPct val="73000"/>
              <a:buFont typeface="Wingdings 2"/>
              <a:buChar char=""/>
            </a:pPr>
            <a:r>
              <a:rPr lang="en-IN" sz="2600" b="1" dirty="0"/>
              <a:t>Quality Process Training:</a:t>
            </a:r>
            <a:br>
              <a:rPr lang="en-IN" sz="2600" b="1" dirty="0"/>
            </a:br>
            <a:r>
              <a:rPr lang="en-IN" sz="2600" dirty="0"/>
              <a:t>Infosys has a strong focus on quality processes and methodologies. This training is tailored to the role that one is playing </a:t>
            </a:r>
            <a:r>
              <a:rPr lang="en-IN" sz="2600" dirty="0" err="1"/>
              <a:t>ie</a:t>
            </a:r>
            <a:r>
              <a:rPr lang="en-IN" sz="2600" dirty="0"/>
              <a:t>. Software Engineer, </a:t>
            </a:r>
            <a:r>
              <a:rPr lang="en-IN" sz="2600" dirty="0" err="1"/>
              <a:t>Programr</a:t>
            </a:r>
            <a:r>
              <a:rPr lang="en-IN" sz="2600" dirty="0"/>
              <a:t> Analyst, Project Managers etc</a:t>
            </a: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7170" name="Object 2"/>
          <p:cNvGraphicFramePr>
            <a:graphicFrameLocks noChangeAspect="1"/>
          </p:cNvGraphicFramePr>
          <p:nvPr/>
        </p:nvGraphicFramePr>
        <p:xfrm>
          <a:off x="246063" y="474663"/>
          <a:ext cx="7754937" cy="5187950"/>
        </p:xfrm>
        <a:graphic>
          <a:graphicData uri="http://schemas.openxmlformats.org/presentationml/2006/ole">
            <mc:AlternateContent xmlns:mc="http://schemas.openxmlformats.org/markup-compatibility/2006">
              <mc:Choice xmlns:v="urn:schemas-microsoft-com:vml" Requires="v">
                <p:oleObj name="Document" r:id="rId3" imgW="9144501" imgH="6131658" progId="Word.Document.12">
                  <p:embed/>
                </p:oleObj>
              </mc:Choice>
              <mc:Fallback>
                <p:oleObj name="Document" r:id="rId3" imgW="9144501" imgH="6131658" progId="Word.Document.12">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6063" y="474663"/>
                        <a:ext cx="7754937" cy="5187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 name="Footer Placeholder 3"/>
          <p:cNvSpPr>
            <a:spLocks noGrp="1"/>
          </p:cNvSpPr>
          <p:nvPr>
            <p:ph type="ftr" sz="quarter" idx="11"/>
          </p:nvPr>
        </p:nvSpPr>
        <p:spPr/>
        <p:txBody>
          <a:bodyPr/>
          <a:lstStyle/>
          <a:p>
            <a:r>
              <a:rPr lang="en-US"/>
              <a:t>infosys technologies: training for retaining</a:t>
            </a:r>
          </a:p>
        </p:txBody>
      </p:sp>
      <p:sp>
        <p:nvSpPr>
          <p:cNvPr id="3" name="Slide Number Placeholder 2"/>
          <p:cNvSpPr>
            <a:spLocks noGrp="1"/>
          </p:cNvSpPr>
          <p:nvPr>
            <p:ph type="sldNum" sz="quarter" idx="12"/>
          </p:nvPr>
        </p:nvSpPr>
        <p:spPr/>
        <p:txBody>
          <a:bodyPr/>
          <a:lstStyle/>
          <a:p>
            <a:fld id="{778AB658-24FF-4E0B-BBDF-ADDD219043B6}" type="slidenum">
              <a:rPr lang="en-US" smtClean="0"/>
              <a:pPr/>
              <a:t>96</a:t>
            </a:fld>
            <a:endParaRPr lang="en-US"/>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685800" y="1524000"/>
            <a:ext cx="7391400" cy="3293209"/>
          </a:xfrm>
          <a:prstGeom prst="rect">
            <a:avLst/>
          </a:prstGeom>
        </p:spPr>
        <p:txBody>
          <a:bodyPr wrap="square">
            <a:spAutoFit/>
          </a:bodyPr>
          <a:lstStyle/>
          <a:p>
            <a:pPr lvl="0"/>
            <a:r>
              <a:rPr lang="en-IN" sz="2600" b="1" dirty="0"/>
              <a:t>Personal Effectiveness and Managerial Programs: </a:t>
            </a:r>
            <a:br>
              <a:rPr lang="en-IN" sz="2600" b="1" dirty="0"/>
            </a:br>
            <a:r>
              <a:rPr lang="en-IN" sz="2600" dirty="0"/>
              <a:t>Programs to enhance the managerial capabilities and leadership abilities, to enable better customer satisfaction, achieve organizational vision and create high performing multicultural teams. </a:t>
            </a:r>
            <a:endParaRPr lang="en-US" sz="2600" dirty="0"/>
          </a:p>
          <a:p>
            <a:r>
              <a:rPr lang="en-IN" sz="2600" dirty="0"/>
              <a:t> </a:t>
            </a:r>
            <a:endParaRPr lang="en-US" sz="2600" dirty="0"/>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8194" name="Object 2"/>
          <p:cNvGraphicFramePr>
            <a:graphicFrameLocks noChangeAspect="1"/>
          </p:cNvGraphicFramePr>
          <p:nvPr/>
        </p:nvGraphicFramePr>
        <p:xfrm>
          <a:off x="298450" y="304800"/>
          <a:ext cx="8283575" cy="6172200"/>
        </p:xfrm>
        <a:graphic>
          <a:graphicData uri="http://schemas.openxmlformats.org/presentationml/2006/ole">
            <mc:AlternateContent xmlns:mc="http://schemas.openxmlformats.org/markup-compatibility/2006">
              <mc:Choice xmlns:v="urn:schemas-microsoft-com:vml" Requires="v">
                <p:oleObj name="Document" r:id="rId3" imgW="8820123" imgH="6572209" progId="Word.Document.12">
                  <p:embed/>
                </p:oleObj>
              </mc:Choice>
              <mc:Fallback>
                <p:oleObj name="Document" r:id="rId3" imgW="8820123" imgH="6572209" progId="Word.Document.12">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450" y="304800"/>
                        <a:ext cx="8283575" cy="6172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 name="Footer Placeholder 3"/>
          <p:cNvSpPr>
            <a:spLocks noGrp="1"/>
          </p:cNvSpPr>
          <p:nvPr>
            <p:ph type="ftr" sz="quarter" idx="11"/>
          </p:nvPr>
        </p:nvSpPr>
        <p:spPr/>
        <p:txBody>
          <a:bodyPr/>
          <a:lstStyle/>
          <a:p>
            <a:r>
              <a:rPr lang="en-US"/>
              <a:t>infosys technologies: training for retaining</a:t>
            </a:r>
          </a:p>
        </p:txBody>
      </p:sp>
      <p:sp>
        <p:nvSpPr>
          <p:cNvPr id="3" name="Slide Number Placeholder 2"/>
          <p:cNvSpPr>
            <a:spLocks noGrp="1"/>
          </p:cNvSpPr>
          <p:nvPr>
            <p:ph type="sldNum" sz="quarter" idx="12"/>
          </p:nvPr>
        </p:nvSpPr>
        <p:spPr/>
        <p:txBody>
          <a:bodyPr/>
          <a:lstStyle/>
          <a:p>
            <a:fld id="{778AB658-24FF-4E0B-BBDF-ADDD219043B6}" type="slidenum">
              <a:rPr lang="en-US" smtClean="0"/>
              <a:pPr/>
              <a:t>98</a:t>
            </a:fld>
            <a:endParaRPr lang="en-US"/>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304800" y="381000"/>
            <a:ext cx="7772400" cy="5693866"/>
          </a:xfrm>
          <a:prstGeom prst="rect">
            <a:avLst/>
          </a:prstGeom>
        </p:spPr>
        <p:txBody>
          <a:bodyPr wrap="square">
            <a:spAutoFit/>
          </a:bodyPr>
          <a:lstStyle/>
          <a:p>
            <a:pPr lvl="0"/>
            <a:r>
              <a:rPr lang="en-IN" sz="2600" b="1" dirty="0"/>
              <a:t>ILI: The Infosys Leadership System:</a:t>
            </a:r>
          </a:p>
          <a:p>
            <a:pPr lvl="0"/>
            <a:br>
              <a:rPr lang="en-IN" sz="2600" b="1" dirty="0"/>
            </a:br>
            <a:r>
              <a:rPr lang="en-IN" sz="2600" dirty="0"/>
              <a:t>The Infosys Leadership System (ILS) and the Infosys Leadership Institute (ILI) address the issue of sustained growth in general and creates a formal and committed system for developing leadership capabilities in </a:t>
            </a:r>
            <a:r>
              <a:rPr lang="en-IN" sz="2600" dirty="0" err="1"/>
              <a:t>Infoscions</a:t>
            </a:r>
            <a:r>
              <a:rPr lang="en-IN" sz="2600" dirty="0"/>
              <a:t>. </a:t>
            </a:r>
            <a:br>
              <a:rPr lang="en-IN" sz="2600" dirty="0"/>
            </a:br>
            <a:r>
              <a:rPr lang="en-IN" sz="2600" dirty="0"/>
              <a:t>The most significant attribute of the Infosys leadership development model is its partnership approach with the other groups in Infosys and the ownership of the entire process by the top management in what is termed as the ‘Internal Synergy Model’. ILI is based at a world-class physical infrastructure, in Mysore, India</a:t>
            </a:r>
            <a:r>
              <a:rPr lang="en-IN" dirty="0"/>
              <a:t>.</a:t>
            </a:r>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pulent">
  <a:themeElements>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pulent">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gradFill rotWithShape="1">
          <a:gsLst>
            <a:gs pos="0">
              <a:schemeClr val="phClr">
                <a:tint val="78000"/>
                <a:satMod val="220000"/>
              </a:schemeClr>
            </a:gs>
            <a:gs pos="100000">
              <a:schemeClr val="phClr">
                <a:shade val="35000"/>
                <a:satMod val="155000"/>
              </a:schemeClr>
            </a:gs>
          </a:gsLst>
          <a:path path="circle">
            <a:fillToRect l="50000" t="50000" r="50000" b="50000"/>
          </a:path>
        </a:gradFill>
        <a:blipFill>
          <a:blip xmlns:r="http://schemas.openxmlformats.org/officeDocument/2006/relationships" r:embed="rId1">
            <a:duotone>
              <a:schemeClr val="phClr">
                <a:shade val="60000"/>
                <a:satMod val="180000"/>
              </a:schemeClr>
              <a:schemeClr val="phClr">
                <a:tint val="500"/>
                <a:satMod val="150000"/>
              </a:schemeClr>
            </a:duotone>
          </a:blip>
          <a:tile tx="0" ty="0" sx="50000" sy="5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Opulent</Template>
  <TotalTime>2427</TotalTime>
  <Words>7821</Words>
  <Application>Microsoft Office PowerPoint</Application>
  <PresentationFormat>On-screen Show (4:3)</PresentationFormat>
  <Paragraphs>617</Paragraphs>
  <Slides>103</Slides>
  <Notes>4</Notes>
  <HiddenSlides>42</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103</vt:i4>
      </vt:variant>
    </vt:vector>
  </HeadingPairs>
  <TitlesOfParts>
    <vt:vector size="111" baseType="lpstr">
      <vt:lpstr>Calibri</vt:lpstr>
      <vt:lpstr>Georgia</vt:lpstr>
      <vt:lpstr>Times New Roman</vt:lpstr>
      <vt:lpstr>Trebuchet MS</vt:lpstr>
      <vt:lpstr>Wingdings</vt:lpstr>
      <vt:lpstr>Wingdings 2</vt:lpstr>
      <vt:lpstr>Opulent</vt:lpstr>
      <vt:lpstr>Document</vt:lpstr>
      <vt:lpstr>PowerPoint Presentation</vt:lpstr>
      <vt:lpstr>PowerPoint Presentation</vt:lpstr>
      <vt:lpstr>PowerPoint Presentation</vt:lpstr>
      <vt:lpstr>PowerPoint Presentation</vt:lpstr>
      <vt:lpstr>What is Training ?</vt:lpstr>
      <vt:lpstr>Meaning of Training contd.</vt:lpstr>
      <vt:lpstr>PowerPoint Presentation</vt:lpstr>
      <vt:lpstr>Training ?</vt:lpstr>
      <vt:lpstr>Why T&amp;D ?</vt:lpstr>
      <vt:lpstr>Need for Training</vt:lpstr>
      <vt:lpstr>PowerPoint Presentation</vt:lpstr>
      <vt:lpstr>Objectives of Training</vt:lpstr>
      <vt:lpstr>PowerPoint Presentation</vt:lpstr>
      <vt:lpstr>Benefit Of Training</vt:lpstr>
      <vt:lpstr>Benefit of Training to the Organization</vt:lpstr>
      <vt:lpstr>Benefit of Training to the Workers</vt:lpstr>
      <vt:lpstr>Importance Of T&amp;D</vt:lpstr>
      <vt:lpstr>Training In Corporate</vt:lpstr>
      <vt:lpstr>TRAINING @ TCS</vt:lpstr>
      <vt:lpstr>TRAINING @ INFOSYS</vt:lpstr>
      <vt:lpstr>TRAINING @ WIPRO</vt:lpstr>
      <vt:lpstr>Training Models</vt:lpstr>
      <vt:lpstr>System Model Training</vt:lpstr>
      <vt:lpstr>Instructional System Development Model (Isd) Model</vt:lpstr>
      <vt:lpstr>Training  Vs Development</vt:lpstr>
      <vt:lpstr>Training Vs Development </vt:lpstr>
      <vt:lpstr>Training Vs Development</vt:lpstr>
      <vt:lpstr>Emerging Trends</vt:lpstr>
      <vt:lpstr>Emerging trends IN TRAINING And DEVELOPMENT </vt:lpstr>
      <vt:lpstr>Emerging trends IN TRAINING And DEVELOPMENT </vt:lpstr>
      <vt:lpstr>Emerging trends IN TRAINING And DEVELOPMENT </vt:lpstr>
      <vt:lpstr>Training  methods</vt:lpstr>
      <vt:lpstr>TRAINING METHOD</vt:lpstr>
      <vt:lpstr>ON THE JOB TRAINING</vt:lpstr>
      <vt:lpstr>ON THE JOB TRAINING METHOD</vt:lpstr>
      <vt:lpstr>ON THE JOB TRAINING METHOD</vt:lpstr>
      <vt:lpstr>ON THE JOB TRAINING METHOD</vt:lpstr>
      <vt:lpstr>ON THE JOB TRAINING METHOD</vt:lpstr>
      <vt:lpstr>ON THE JOB TRAINING METHOD</vt:lpstr>
      <vt:lpstr>ON THE JOB TRAINING METHOD</vt:lpstr>
      <vt:lpstr>ADVANTAGES OF ON THE JOB TRAINING</vt:lpstr>
      <vt:lpstr>OFF THE JOB TRAINING</vt:lpstr>
      <vt:lpstr>OFF THE JOB TRAINING METHOD</vt:lpstr>
      <vt:lpstr>OFF THE JOB TRAINING METHOD</vt:lpstr>
      <vt:lpstr>OFF THE JOB TRAINING METHOD</vt:lpstr>
      <vt:lpstr>PowerPoint Presentation</vt:lpstr>
      <vt:lpstr>PowerPoint Presentation</vt:lpstr>
      <vt:lpstr>OFF THE JOB TRAINING METHOD</vt:lpstr>
      <vt:lpstr>OFF THE JOB TRAINING METHOD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Classroom Lecture Method</vt:lpstr>
      <vt:lpstr>PowerPoint Presentation</vt:lpstr>
      <vt:lpstr>Case Study : Training AND DEVELOPMENT at infosys</vt:lpstr>
      <vt:lpstr>PowerPoint Presentation</vt:lpstr>
      <vt:lpstr>ADVANTAGES OF OFF THE JOB TRAINING</vt:lpstr>
      <vt:lpstr>Development</vt:lpstr>
      <vt:lpstr>Development v/s Training </vt:lpstr>
      <vt:lpstr>PowerPoint Presentation</vt:lpstr>
      <vt:lpstr>PowerPoint Presentation</vt:lpstr>
      <vt:lpstr>PowerPoint Presentation</vt:lpstr>
      <vt:lpstr>PowerPoint Presentation</vt:lpstr>
      <vt:lpstr>PowerPoint Presentation</vt:lpstr>
      <vt:lpstr>PowerPoint Presentation</vt:lpstr>
      <vt:lpstr>Development Methods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Demerits of Development methods </vt:lpstr>
      <vt:lpstr>PowerPoint Presentation</vt:lpstr>
      <vt:lpstr>PowerPoint Presentation</vt:lpstr>
      <vt:lpstr>PowerPoint Presentation</vt:lpstr>
      <vt:lpstr>Few Surprising Employee Development Statistics</vt:lpstr>
      <vt:lpstr>Few Surprising Employee Development Statistics [cont…]</vt:lpstr>
      <vt:lpstr>Few Surprising Employee Development Statistics [cont…]</vt:lpstr>
      <vt:lpstr>Company Profile</vt:lpstr>
      <vt:lpstr>Training and Development initiatives are available at each milestone and cover the following- </vt:lpstr>
      <vt:lpstr>PowerPoint Presentation</vt:lpstr>
      <vt:lpstr>PowerPoint Presentation</vt:lpstr>
      <vt:lpstr>PowerPoint Presentation</vt:lpstr>
      <vt:lpstr>PowerPoint Presentation</vt:lpstr>
      <vt:lpstr>PowerPoint Presentation</vt:lpstr>
      <vt:lpstr>PowerPoint Presentation</vt:lpstr>
      <vt:lpstr>INFRASTRUCTURE - Infosys</vt:lpstr>
      <vt:lpstr>Result and Effect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SANJULA</dc:creator>
  <cp:lastModifiedBy>Vijay Pratap Singh</cp:lastModifiedBy>
  <cp:revision>99</cp:revision>
  <dcterms:created xsi:type="dcterms:W3CDTF">2006-08-16T00:00:00Z</dcterms:created>
  <dcterms:modified xsi:type="dcterms:W3CDTF">2023-09-13T07:41:07Z</dcterms:modified>
</cp:coreProperties>
</file>